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3" name="Shape 173"/>
          <p:cNvSpPr/>
          <p:nvPr>
            <p:ph type="sldImg"/>
          </p:nvPr>
        </p:nvSpPr>
        <p:spPr>
          <a:xfrm>
            <a:off x="1143000" y="685800"/>
            <a:ext cx="4572000" cy="3429000"/>
          </a:xfrm>
          <a:prstGeom prst="rect">
            <a:avLst/>
          </a:prstGeom>
        </p:spPr>
        <p:txBody>
          <a:bodyPr/>
          <a:lstStyle/>
          <a:p>
            <a:pPr/>
          </a:p>
        </p:txBody>
      </p:sp>
      <p:sp>
        <p:nvSpPr>
          <p:cNvPr id="174" name="Shape 17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1778000" y="2298700"/>
            <a:ext cx="20828000" cy="4648200"/>
          </a:xfrm>
          <a:prstGeom prst="rect">
            <a:avLst/>
          </a:prstGeom>
        </p:spPr>
        <p:txBody>
          <a:bodyPr anchor="b"/>
          <a:lstStyle/>
          <a:p>
            <a:pPr/>
            <a:r>
              <a:t>Title Text</a:t>
            </a:r>
          </a:p>
        </p:txBody>
      </p:sp>
      <p:sp>
        <p:nvSpPr>
          <p:cNvPr id="13"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95"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6"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04" name="532241774_2880x1920.jpe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icture">
    <p:spTree>
      <p:nvGrpSpPr>
        <p:cNvPr id="1" name=""/>
        <p:cNvGrpSpPr/>
        <p:nvPr/>
      </p:nvGrpSpPr>
      <p:grpSpPr>
        <a:xfrm>
          <a:off x="0" y="0"/>
          <a:ext cx="0" cy="0"/>
          <a:chOff x="0" y="0"/>
          <a:chExt cx="0" cy="0"/>
        </a:xfrm>
      </p:grpSpPr>
      <p:sp>
        <p:nvSpPr>
          <p:cNvPr id="119" name="Object Placeholder"/>
          <p:cNvSpPr txBox="1"/>
          <p:nvPr>
            <p:ph type="obj" idx="3"/>
          </p:nvPr>
        </p:nvSpPr>
        <p:spPr>
          <a:xfrm>
            <a:off x="3290093" y="170656"/>
            <a:ext cx="17803814" cy="11928080"/>
          </a:xfrm>
          <a:prstGeom prst="rect">
            <a:avLst/>
          </a:prstGeom>
        </p:spPr>
        <p:txBody>
          <a:bodyPr lIns="0" tIns="0" rIns="0" bIns="0"/>
          <a:lstStyle/>
          <a:p>
            <a:pPr marL="617361" indent="-617361" defTabSz="821531">
              <a:buSzPct val="45000"/>
              <a:buBlip>
                <a:blip r:embed="rId2"/>
              </a:buBlip>
              <a:defRPr sz="5000">
                <a:latin typeface="Helvetica Light"/>
                <a:ea typeface="Helvetica Light"/>
                <a:cs typeface="Helvetica Light"/>
                <a:sym typeface="Helvetica Light"/>
              </a:defRPr>
            </a:pPr>
          </a:p>
        </p:txBody>
      </p:sp>
      <p:pic>
        <p:nvPicPr>
          <p:cNvPr id="120" name="Picture1.png" descr="Picture1.png"/>
          <p:cNvPicPr>
            <a:picLocks noChangeAspect="1"/>
          </p:cNvPicPr>
          <p:nvPr/>
        </p:nvPicPr>
        <p:blipFill>
          <a:blip r:embed="rId3">
            <a:extLst/>
          </a:blip>
          <a:stretch>
            <a:fillRect/>
          </a:stretch>
        </p:blipFill>
        <p:spPr>
          <a:xfrm>
            <a:off x="3047349" y="12222617"/>
            <a:ext cx="18289303" cy="1538718"/>
          </a:xfrm>
          <a:prstGeom prst="rect">
            <a:avLst/>
          </a:prstGeom>
          <a:ln w="12700">
            <a:miter lim="400000"/>
          </a:ln>
        </p:spPr>
      </p:pic>
      <p:sp>
        <p:nvSpPr>
          <p:cNvPr id="121" name="Slide Number"/>
          <p:cNvSpPr txBox="1"/>
          <p:nvPr>
            <p:ph type="sldNum" sz="quarter" idx="2"/>
          </p:nvPr>
        </p:nvSpPr>
        <p:spPr>
          <a:xfrm>
            <a:off x="16154400" y="12344399"/>
            <a:ext cx="4267200" cy="736601"/>
          </a:xfrm>
          <a:prstGeom prst="rect">
            <a:avLst/>
          </a:prstGeom>
        </p:spPr>
        <p:txBody>
          <a:bodyPr wrap="square" lIns="64293" tIns="64293" rIns="64293" bIns="64293" anchor="ctr"/>
          <a:lstStyle>
            <a:lvl1pPr algn="r" defTabSz="821531">
              <a:defRPr sz="16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 + picture">
    <p:spTree>
      <p:nvGrpSpPr>
        <p:cNvPr id="1" name=""/>
        <p:cNvGrpSpPr/>
        <p:nvPr/>
      </p:nvGrpSpPr>
      <p:grpSpPr>
        <a:xfrm>
          <a:off x="0" y="0"/>
          <a:ext cx="0" cy="0"/>
          <a:chOff x="0" y="0"/>
          <a:chExt cx="0" cy="0"/>
        </a:xfrm>
      </p:grpSpPr>
      <p:sp>
        <p:nvSpPr>
          <p:cNvPr id="128" name="Rectangle"/>
          <p:cNvSpPr/>
          <p:nvPr/>
        </p:nvSpPr>
        <p:spPr>
          <a:xfrm>
            <a:off x="3047999" y="-1"/>
            <a:ext cx="18275820" cy="2605029"/>
          </a:xfrm>
          <a:prstGeom prst="rect">
            <a:avLst/>
          </a:prstGeom>
          <a:solidFill>
            <a:srgbClr val="3A64E4">
              <a:alpha val="4000"/>
            </a:srgbClr>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3600">
                <a:solidFill>
                  <a:srgbClr val="FFFFFF"/>
                </a:solidFill>
                <a:latin typeface="Helvetica Light"/>
                <a:ea typeface="Helvetica Light"/>
                <a:cs typeface="Helvetica Light"/>
                <a:sym typeface="Helvetica Light"/>
              </a:defRPr>
            </a:pPr>
          </a:p>
        </p:txBody>
      </p:sp>
      <p:sp>
        <p:nvSpPr>
          <p:cNvPr id="129" name="Title Text"/>
          <p:cNvSpPr txBox="1"/>
          <p:nvPr>
            <p:ph type="title"/>
          </p:nvPr>
        </p:nvSpPr>
        <p:spPr>
          <a:xfrm>
            <a:off x="3035819" y="0"/>
            <a:ext cx="18288001" cy="2605028"/>
          </a:xfrm>
          <a:prstGeom prst="rect">
            <a:avLst/>
          </a:prstGeom>
        </p:spPr>
        <p:txBody>
          <a:bodyPr lIns="178593" tIns="178593" rIns="178593" bIns="178593"/>
          <a:lstStyle>
            <a:lvl1pPr algn="ctr" defTabSz="821531">
              <a:defRPr>
                <a:latin typeface="Helvetica Light"/>
                <a:ea typeface="Helvetica Light"/>
                <a:cs typeface="Helvetica Light"/>
                <a:sym typeface="Helvetica Light"/>
              </a:defRPr>
            </a:lvl1pPr>
          </a:lstStyle>
          <a:p>
            <a:pPr/>
            <a:r>
              <a:t>Title Text</a:t>
            </a:r>
          </a:p>
        </p:txBody>
      </p:sp>
      <p:sp>
        <p:nvSpPr>
          <p:cNvPr id="130" name="Object Placeholder"/>
          <p:cNvSpPr txBox="1"/>
          <p:nvPr>
            <p:ph type="obj" sz="half" idx="3"/>
          </p:nvPr>
        </p:nvSpPr>
        <p:spPr>
          <a:xfrm>
            <a:off x="13309203" y="2621770"/>
            <a:ext cx="7659688" cy="9526163"/>
          </a:xfrm>
          <a:prstGeom prst="rect">
            <a:avLst/>
          </a:prstGeom>
        </p:spPr>
        <p:txBody>
          <a:bodyPr lIns="0" tIns="0" rIns="0" bIns="0"/>
          <a:lstStyle/>
          <a:p>
            <a:pPr marL="617361" indent="-617361" defTabSz="821531">
              <a:buSzPct val="45000"/>
              <a:buBlip>
                <a:blip r:embed="rId2"/>
              </a:buBlip>
              <a:defRPr sz="5000">
                <a:latin typeface="Helvetica Light"/>
                <a:ea typeface="Helvetica Light"/>
                <a:cs typeface="Helvetica Light"/>
                <a:sym typeface="Helvetica Light"/>
              </a:defRPr>
            </a:pPr>
          </a:p>
        </p:txBody>
      </p:sp>
      <p:sp>
        <p:nvSpPr>
          <p:cNvPr id="131" name="Body Level One…"/>
          <p:cNvSpPr txBox="1"/>
          <p:nvPr>
            <p:ph type="body" sz="half" idx="1"/>
          </p:nvPr>
        </p:nvSpPr>
        <p:spPr>
          <a:xfrm>
            <a:off x="3280171" y="2605027"/>
            <a:ext cx="9697642" cy="9022288"/>
          </a:xfrm>
          <a:prstGeom prst="rect">
            <a:avLst/>
          </a:prstGeom>
        </p:spPr>
        <p:txBody>
          <a:bodyPr lIns="178593" tIns="178593" rIns="178593" bIns="178593"/>
          <a:lstStyle>
            <a:lvl1pPr marL="617361" indent="-617361" defTabSz="821531">
              <a:spcBef>
                <a:spcPts val="1600"/>
              </a:spcBef>
              <a:buSzPct val="45000"/>
              <a:buBlip>
                <a:blip r:embed="rId2"/>
              </a:buBlip>
              <a:defRPr sz="5000">
                <a:latin typeface="Helvetica Light"/>
                <a:ea typeface="Helvetica Light"/>
                <a:cs typeface="Helvetica Light"/>
                <a:sym typeface="Helvetica Light"/>
              </a:defRPr>
            </a:lvl1pPr>
            <a:lvl2pPr marL="1055687" indent="-611187" defTabSz="821531">
              <a:spcBef>
                <a:spcPts val="1600"/>
              </a:spcBef>
              <a:buSzPct val="45000"/>
              <a:buBlip>
                <a:blip r:embed="rId2"/>
              </a:buBlip>
              <a:defRPr sz="4400">
                <a:latin typeface="Helvetica Light"/>
                <a:ea typeface="Helvetica Light"/>
                <a:cs typeface="Helvetica Light"/>
                <a:sym typeface="Helvetica Light"/>
              </a:defRPr>
            </a:lvl2pPr>
            <a:lvl3pPr marL="1492250" indent="-603250" defTabSz="821531">
              <a:spcBef>
                <a:spcPts val="1600"/>
              </a:spcBef>
              <a:buSzPct val="45000"/>
              <a:buBlip>
                <a:blip r:embed="rId2"/>
              </a:buBlip>
              <a:defRPr sz="3800">
                <a:latin typeface="Helvetica Light"/>
                <a:ea typeface="Helvetica Light"/>
                <a:cs typeface="Helvetica Light"/>
                <a:sym typeface="Helvetica Light"/>
              </a:defRPr>
            </a:lvl3pPr>
            <a:lvl4pPr marL="1926166" indent="-592666" defTabSz="821531">
              <a:spcBef>
                <a:spcPts val="1600"/>
              </a:spcBef>
              <a:buSzPct val="45000"/>
              <a:buBlip>
                <a:blip r:embed="rId2"/>
              </a:buBlip>
              <a:defRPr sz="3200">
                <a:latin typeface="Helvetica Light"/>
                <a:ea typeface="Helvetica Light"/>
                <a:cs typeface="Helvetica Light"/>
                <a:sym typeface="Helvetica Light"/>
              </a:defRPr>
            </a:lvl4pPr>
            <a:lvl5pPr marL="2400300" indent="-622300" defTabSz="821531">
              <a:spcBef>
                <a:spcPts val="1600"/>
              </a:spcBef>
              <a:buSzPct val="45000"/>
              <a:buBlip>
                <a:blip r:embed="rId2"/>
              </a:buBlip>
              <a:defRPr sz="28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pic>
        <p:nvPicPr>
          <p:cNvPr id="132" name="Picture1.png" descr="Picture1.png"/>
          <p:cNvPicPr>
            <a:picLocks noChangeAspect="1"/>
          </p:cNvPicPr>
          <p:nvPr/>
        </p:nvPicPr>
        <p:blipFill>
          <a:blip r:embed="rId3">
            <a:extLst/>
          </a:blip>
          <a:stretch>
            <a:fillRect/>
          </a:stretch>
        </p:blipFill>
        <p:spPr>
          <a:xfrm>
            <a:off x="3047349" y="12222617"/>
            <a:ext cx="18289303" cy="1538718"/>
          </a:xfrm>
          <a:prstGeom prst="rect">
            <a:avLst/>
          </a:prstGeom>
          <a:ln w="12700">
            <a:miter lim="400000"/>
          </a:ln>
        </p:spPr>
      </p:pic>
      <p:sp>
        <p:nvSpPr>
          <p:cNvPr id="133" name="Slide Number"/>
          <p:cNvSpPr txBox="1"/>
          <p:nvPr>
            <p:ph type="sldNum" sz="quarter" idx="2"/>
          </p:nvPr>
        </p:nvSpPr>
        <p:spPr>
          <a:xfrm>
            <a:off x="16154400" y="12344399"/>
            <a:ext cx="4267200" cy="736601"/>
          </a:xfrm>
          <a:prstGeom prst="rect">
            <a:avLst/>
          </a:prstGeom>
        </p:spPr>
        <p:txBody>
          <a:bodyPr wrap="square" lIns="64293" tIns="64293" rIns="64293" bIns="64293" anchor="ctr"/>
          <a:lstStyle>
            <a:lvl1pPr algn="r" defTabSz="821531">
              <a:defRPr sz="16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grpSp>
        <p:nvGrpSpPr>
          <p:cNvPr id="147" name="Google Shape;8;p1"/>
          <p:cNvGrpSpPr/>
          <p:nvPr/>
        </p:nvGrpSpPr>
        <p:grpSpPr>
          <a:xfrm>
            <a:off x="20708746" y="12726944"/>
            <a:ext cx="3186889" cy="685523"/>
            <a:chOff x="0" y="0"/>
            <a:chExt cx="3186888" cy="685522"/>
          </a:xfrm>
        </p:grpSpPr>
        <p:sp>
          <p:nvSpPr>
            <p:cNvPr id="140" name="Google Shape;9;p1"/>
            <p:cNvSpPr/>
            <p:nvPr/>
          </p:nvSpPr>
          <p:spPr>
            <a:xfrm>
              <a:off x="-1" y="135091"/>
              <a:ext cx="373389" cy="414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99" y="2794"/>
                  </a:moveTo>
                  <a:cubicBezTo>
                    <a:pt x="14297" y="2794"/>
                    <a:pt x="15360" y="3217"/>
                    <a:pt x="16060" y="4041"/>
                  </a:cubicBezTo>
                  <a:cubicBezTo>
                    <a:pt x="16760" y="4864"/>
                    <a:pt x="17124" y="6086"/>
                    <a:pt x="17124" y="7732"/>
                  </a:cubicBezTo>
                  <a:cubicBezTo>
                    <a:pt x="17124" y="10526"/>
                    <a:pt x="16284" y="13070"/>
                    <a:pt x="14633" y="15339"/>
                  </a:cubicBezTo>
                  <a:cubicBezTo>
                    <a:pt x="12954" y="17634"/>
                    <a:pt x="10940" y="18781"/>
                    <a:pt x="8590" y="18781"/>
                  </a:cubicBezTo>
                  <a:cubicBezTo>
                    <a:pt x="7246" y="18781"/>
                    <a:pt x="6240" y="18383"/>
                    <a:pt x="5540" y="17535"/>
                  </a:cubicBezTo>
                  <a:cubicBezTo>
                    <a:pt x="4840" y="16686"/>
                    <a:pt x="4477" y="15464"/>
                    <a:pt x="4477" y="13843"/>
                  </a:cubicBezTo>
                  <a:cubicBezTo>
                    <a:pt x="4477" y="11025"/>
                    <a:pt x="5316" y="8480"/>
                    <a:pt x="6995" y="6210"/>
                  </a:cubicBezTo>
                  <a:cubicBezTo>
                    <a:pt x="8674" y="3941"/>
                    <a:pt x="10632" y="2794"/>
                    <a:pt x="12899" y="2794"/>
                  </a:cubicBezTo>
                  <a:close/>
                  <a:moveTo>
                    <a:pt x="13906" y="0"/>
                  </a:moveTo>
                  <a:cubicBezTo>
                    <a:pt x="11248" y="0"/>
                    <a:pt x="8925" y="623"/>
                    <a:pt x="6939" y="1871"/>
                  </a:cubicBezTo>
                  <a:cubicBezTo>
                    <a:pt x="4952" y="3143"/>
                    <a:pt x="3302" y="4964"/>
                    <a:pt x="1987" y="7358"/>
                  </a:cubicBezTo>
                  <a:cubicBezTo>
                    <a:pt x="671" y="9752"/>
                    <a:pt x="0" y="12197"/>
                    <a:pt x="0" y="14641"/>
                  </a:cubicBezTo>
                  <a:cubicBezTo>
                    <a:pt x="0" y="16612"/>
                    <a:pt x="644" y="18283"/>
                    <a:pt x="1902" y="19605"/>
                  </a:cubicBezTo>
                  <a:cubicBezTo>
                    <a:pt x="3162" y="20951"/>
                    <a:pt x="5064" y="21600"/>
                    <a:pt x="7638" y="21600"/>
                  </a:cubicBezTo>
                  <a:cubicBezTo>
                    <a:pt x="10408" y="21600"/>
                    <a:pt x="12787" y="20951"/>
                    <a:pt x="14745" y="19680"/>
                  </a:cubicBezTo>
                  <a:cubicBezTo>
                    <a:pt x="16704" y="18383"/>
                    <a:pt x="18355" y="16561"/>
                    <a:pt x="19642" y="14167"/>
                  </a:cubicBezTo>
                  <a:cubicBezTo>
                    <a:pt x="20957" y="11797"/>
                    <a:pt x="21600" y="9378"/>
                    <a:pt x="21600" y="6934"/>
                  </a:cubicBezTo>
                  <a:cubicBezTo>
                    <a:pt x="21600" y="4988"/>
                    <a:pt x="20985" y="3342"/>
                    <a:pt x="19754" y="1995"/>
                  </a:cubicBezTo>
                  <a:cubicBezTo>
                    <a:pt x="18522" y="649"/>
                    <a:pt x="16564" y="0"/>
                    <a:pt x="13906" y="0"/>
                  </a:cubicBezTo>
                  <a:close/>
                </a:path>
              </a:pathLst>
            </a:custGeom>
            <a:solidFill>
              <a:srgbClr val="DE7D47"/>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1" name="Google Shape;10;p1"/>
            <p:cNvSpPr/>
            <p:nvPr/>
          </p:nvSpPr>
          <p:spPr>
            <a:xfrm>
              <a:off x="369033" y="135091"/>
              <a:ext cx="430474" cy="550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12" y="2726"/>
                  </a:moveTo>
                  <a:cubicBezTo>
                    <a:pt x="16697" y="2726"/>
                    <a:pt x="17061" y="2876"/>
                    <a:pt x="17329" y="3177"/>
                  </a:cubicBezTo>
                  <a:cubicBezTo>
                    <a:pt x="17571" y="3459"/>
                    <a:pt x="17717" y="3835"/>
                    <a:pt x="17717" y="4286"/>
                  </a:cubicBezTo>
                  <a:cubicBezTo>
                    <a:pt x="17717" y="5677"/>
                    <a:pt x="17231" y="7238"/>
                    <a:pt x="16285" y="8967"/>
                  </a:cubicBezTo>
                  <a:cubicBezTo>
                    <a:pt x="15363" y="10678"/>
                    <a:pt x="14149" y="11994"/>
                    <a:pt x="12717" y="12896"/>
                  </a:cubicBezTo>
                  <a:cubicBezTo>
                    <a:pt x="11285" y="13798"/>
                    <a:pt x="9878" y="14250"/>
                    <a:pt x="8494" y="14250"/>
                  </a:cubicBezTo>
                  <a:cubicBezTo>
                    <a:pt x="7524" y="14250"/>
                    <a:pt x="6577" y="14062"/>
                    <a:pt x="5679" y="13723"/>
                  </a:cubicBezTo>
                  <a:lnTo>
                    <a:pt x="6626" y="10095"/>
                  </a:lnTo>
                  <a:cubicBezTo>
                    <a:pt x="11188" y="5189"/>
                    <a:pt x="14392" y="2726"/>
                    <a:pt x="16212" y="2726"/>
                  </a:cubicBezTo>
                  <a:close/>
                  <a:moveTo>
                    <a:pt x="17790" y="0"/>
                  </a:moveTo>
                  <a:cubicBezTo>
                    <a:pt x="16164" y="0"/>
                    <a:pt x="14441" y="602"/>
                    <a:pt x="12571" y="1823"/>
                  </a:cubicBezTo>
                  <a:cubicBezTo>
                    <a:pt x="10727" y="3064"/>
                    <a:pt x="9029" y="4681"/>
                    <a:pt x="7475" y="6711"/>
                  </a:cubicBezTo>
                  <a:lnTo>
                    <a:pt x="9101" y="357"/>
                  </a:lnTo>
                  <a:lnTo>
                    <a:pt x="5437" y="357"/>
                  </a:lnTo>
                  <a:lnTo>
                    <a:pt x="0" y="21600"/>
                  </a:lnTo>
                  <a:lnTo>
                    <a:pt x="3665" y="21600"/>
                  </a:lnTo>
                  <a:lnTo>
                    <a:pt x="5121" y="15923"/>
                  </a:lnTo>
                  <a:cubicBezTo>
                    <a:pt x="6286" y="16167"/>
                    <a:pt x="7305" y="16280"/>
                    <a:pt x="8130" y="16280"/>
                  </a:cubicBezTo>
                  <a:cubicBezTo>
                    <a:pt x="10412" y="16280"/>
                    <a:pt x="12523" y="15716"/>
                    <a:pt x="14537" y="14550"/>
                  </a:cubicBezTo>
                  <a:cubicBezTo>
                    <a:pt x="16528" y="13404"/>
                    <a:pt x="18202" y="11787"/>
                    <a:pt x="19561" y="9700"/>
                  </a:cubicBezTo>
                  <a:cubicBezTo>
                    <a:pt x="20920" y="7632"/>
                    <a:pt x="21600" y="5658"/>
                    <a:pt x="21600" y="3760"/>
                  </a:cubicBezTo>
                  <a:cubicBezTo>
                    <a:pt x="21600" y="2764"/>
                    <a:pt x="21260" y="1899"/>
                    <a:pt x="20556" y="1128"/>
                  </a:cubicBezTo>
                  <a:cubicBezTo>
                    <a:pt x="19853" y="376"/>
                    <a:pt x="18930" y="0"/>
                    <a:pt x="17790" y="0"/>
                  </a:cubicBezTo>
                  <a:close/>
                </a:path>
              </a:pathLst>
            </a:custGeom>
            <a:solidFill>
              <a:srgbClr val="DE7D47"/>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2" name="Google Shape;11;p1"/>
            <p:cNvSpPr/>
            <p:nvPr/>
          </p:nvSpPr>
          <p:spPr>
            <a:xfrm>
              <a:off x="837709" y="135091"/>
              <a:ext cx="327450" cy="414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34" y="2918"/>
                  </a:moveTo>
                  <a:cubicBezTo>
                    <a:pt x="14964" y="2918"/>
                    <a:pt x="15633" y="3143"/>
                    <a:pt x="16176" y="3567"/>
                  </a:cubicBezTo>
                  <a:cubicBezTo>
                    <a:pt x="16686" y="4016"/>
                    <a:pt x="16942" y="4490"/>
                    <a:pt x="16942" y="4988"/>
                  </a:cubicBezTo>
                  <a:cubicBezTo>
                    <a:pt x="16942" y="5787"/>
                    <a:pt x="16495" y="6635"/>
                    <a:pt x="15602" y="7507"/>
                  </a:cubicBezTo>
                  <a:cubicBezTo>
                    <a:pt x="14708" y="8355"/>
                    <a:pt x="13464" y="9054"/>
                    <a:pt x="11933" y="9578"/>
                  </a:cubicBezTo>
                  <a:cubicBezTo>
                    <a:pt x="10370" y="10102"/>
                    <a:pt x="8136" y="10476"/>
                    <a:pt x="5233" y="10675"/>
                  </a:cubicBezTo>
                  <a:cubicBezTo>
                    <a:pt x="5711" y="9154"/>
                    <a:pt x="6158" y="8056"/>
                    <a:pt x="6636" y="7383"/>
                  </a:cubicBezTo>
                  <a:cubicBezTo>
                    <a:pt x="7115" y="6710"/>
                    <a:pt x="7658" y="6086"/>
                    <a:pt x="8264" y="5512"/>
                  </a:cubicBezTo>
                  <a:cubicBezTo>
                    <a:pt x="9029" y="4789"/>
                    <a:pt x="9859" y="4190"/>
                    <a:pt x="10784" y="3766"/>
                  </a:cubicBezTo>
                  <a:cubicBezTo>
                    <a:pt x="11901" y="3193"/>
                    <a:pt x="13017" y="2918"/>
                    <a:pt x="14134" y="2918"/>
                  </a:cubicBezTo>
                  <a:close/>
                  <a:moveTo>
                    <a:pt x="15570" y="0"/>
                  </a:moveTo>
                  <a:cubicBezTo>
                    <a:pt x="12762" y="0"/>
                    <a:pt x="10146" y="698"/>
                    <a:pt x="7753" y="2145"/>
                  </a:cubicBezTo>
                  <a:cubicBezTo>
                    <a:pt x="5360" y="3567"/>
                    <a:pt x="3478" y="5413"/>
                    <a:pt x="2074" y="7632"/>
                  </a:cubicBezTo>
                  <a:cubicBezTo>
                    <a:pt x="702" y="9852"/>
                    <a:pt x="0" y="12147"/>
                    <a:pt x="0" y="14516"/>
                  </a:cubicBezTo>
                  <a:cubicBezTo>
                    <a:pt x="0" y="16711"/>
                    <a:pt x="734" y="18432"/>
                    <a:pt x="2265" y="19704"/>
                  </a:cubicBezTo>
                  <a:cubicBezTo>
                    <a:pt x="3797" y="20977"/>
                    <a:pt x="5934" y="21600"/>
                    <a:pt x="8710" y="21600"/>
                  </a:cubicBezTo>
                  <a:cubicBezTo>
                    <a:pt x="12411" y="21600"/>
                    <a:pt x="16335" y="20752"/>
                    <a:pt x="20547" y="19056"/>
                  </a:cubicBezTo>
                  <a:lnTo>
                    <a:pt x="21472" y="15439"/>
                  </a:lnTo>
                  <a:cubicBezTo>
                    <a:pt x="19335" y="16537"/>
                    <a:pt x="17229" y="17335"/>
                    <a:pt x="15155" y="17858"/>
                  </a:cubicBezTo>
                  <a:cubicBezTo>
                    <a:pt x="13049" y="18357"/>
                    <a:pt x="11358" y="18607"/>
                    <a:pt x="10114" y="18607"/>
                  </a:cubicBezTo>
                  <a:cubicBezTo>
                    <a:pt x="8551" y="18607"/>
                    <a:pt x="7274" y="18208"/>
                    <a:pt x="6286" y="17384"/>
                  </a:cubicBezTo>
                  <a:cubicBezTo>
                    <a:pt x="5296" y="16561"/>
                    <a:pt x="4818" y="15264"/>
                    <a:pt x="4818" y="13494"/>
                  </a:cubicBezTo>
                  <a:cubicBezTo>
                    <a:pt x="8423" y="13269"/>
                    <a:pt x="11486" y="12696"/>
                    <a:pt x="14007" y="11773"/>
                  </a:cubicBezTo>
                  <a:cubicBezTo>
                    <a:pt x="16527" y="10875"/>
                    <a:pt x="18410" y="9752"/>
                    <a:pt x="19685" y="8430"/>
                  </a:cubicBezTo>
                  <a:cubicBezTo>
                    <a:pt x="20962" y="7133"/>
                    <a:pt x="21600" y="5687"/>
                    <a:pt x="21600" y="4116"/>
                  </a:cubicBezTo>
                  <a:cubicBezTo>
                    <a:pt x="21600" y="2819"/>
                    <a:pt x="21089" y="1796"/>
                    <a:pt x="20036" y="1072"/>
                  </a:cubicBezTo>
                  <a:cubicBezTo>
                    <a:pt x="19016" y="349"/>
                    <a:pt x="17516" y="0"/>
                    <a:pt x="15570" y="0"/>
                  </a:cubicBezTo>
                  <a:close/>
                </a:path>
              </a:pathLst>
            </a:custGeom>
            <a:solidFill>
              <a:srgbClr val="DE7D47"/>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3" name="Google Shape;12;p1"/>
            <p:cNvSpPr/>
            <p:nvPr/>
          </p:nvSpPr>
          <p:spPr>
            <a:xfrm>
              <a:off x="1204335" y="135091"/>
              <a:ext cx="388869" cy="405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19" y="0"/>
                  </a:moveTo>
                  <a:cubicBezTo>
                    <a:pt x="15931" y="0"/>
                    <a:pt x="13943" y="867"/>
                    <a:pt x="12009" y="2602"/>
                  </a:cubicBezTo>
                  <a:cubicBezTo>
                    <a:pt x="10047" y="4335"/>
                    <a:pt x="8275" y="6503"/>
                    <a:pt x="6663" y="9104"/>
                  </a:cubicBezTo>
                  <a:lnTo>
                    <a:pt x="8463" y="485"/>
                  </a:lnTo>
                  <a:lnTo>
                    <a:pt x="4406" y="485"/>
                  </a:lnTo>
                  <a:lnTo>
                    <a:pt x="0" y="21600"/>
                  </a:lnTo>
                  <a:lnTo>
                    <a:pt x="4057" y="21600"/>
                  </a:lnTo>
                  <a:lnTo>
                    <a:pt x="5615" y="14179"/>
                  </a:lnTo>
                  <a:cubicBezTo>
                    <a:pt x="8302" y="10558"/>
                    <a:pt x="10451" y="7905"/>
                    <a:pt x="12089" y="6274"/>
                  </a:cubicBezTo>
                  <a:cubicBezTo>
                    <a:pt x="13701" y="4641"/>
                    <a:pt x="15072" y="3826"/>
                    <a:pt x="16146" y="3826"/>
                  </a:cubicBezTo>
                  <a:cubicBezTo>
                    <a:pt x="16522" y="3826"/>
                    <a:pt x="16818" y="3953"/>
                    <a:pt x="17087" y="4233"/>
                  </a:cubicBezTo>
                  <a:cubicBezTo>
                    <a:pt x="17328" y="4514"/>
                    <a:pt x="17436" y="4871"/>
                    <a:pt x="17436" y="5305"/>
                  </a:cubicBezTo>
                  <a:cubicBezTo>
                    <a:pt x="17436" y="5662"/>
                    <a:pt x="17409" y="6019"/>
                    <a:pt x="17355" y="6350"/>
                  </a:cubicBezTo>
                  <a:lnTo>
                    <a:pt x="14158" y="21600"/>
                  </a:lnTo>
                  <a:lnTo>
                    <a:pt x="18215" y="21600"/>
                  </a:lnTo>
                  <a:lnTo>
                    <a:pt x="21385" y="6477"/>
                  </a:lnTo>
                  <a:cubicBezTo>
                    <a:pt x="21519" y="5738"/>
                    <a:pt x="21600" y="4896"/>
                    <a:pt x="21600" y="4004"/>
                  </a:cubicBezTo>
                  <a:cubicBezTo>
                    <a:pt x="21600" y="2602"/>
                    <a:pt x="21251" y="1556"/>
                    <a:pt x="20579" y="944"/>
                  </a:cubicBezTo>
                  <a:cubicBezTo>
                    <a:pt x="19880" y="306"/>
                    <a:pt x="19021" y="0"/>
                    <a:pt x="17919" y="0"/>
                  </a:cubicBezTo>
                  <a:close/>
                </a:path>
              </a:pathLst>
            </a:custGeom>
            <a:solidFill>
              <a:srgbClr val="DE7D47"/>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4" name="Google Shape;13;p1"/>
            <p:cNvSpPr/>
            <p:nvPr/>
          </p:nvSpPr>
          <p:spPr>
            <a:xfrm>
              <a:off x="1715087" y="-1"/>
              <a:ext cx="367109" cy="54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8539"/>
                  </a:lnTo>
                  <a:lnTo>
                    <a:pt x="6687" y="18539"/>
                  </a:lnTo>
                  <a:lnTo>
                    <a:pt x="6687" y="11976"/>
                  </a:lnTo>
                  <a:lnTo>
                    <a:pt x="18156" y="11976"/>
                  </a:lnTo>
                  <a:lnTo>
                    <a:pt x="18156" y="8992"/>
                  </a:lnTo>
                  <a:lnTo>
                    <a:pt x="6687" y="8992"/>
                  </a:lnTo>
                  <a:lnTo>
                    <a:pt x="6687" y="2985"/>
                  </a:lnTo>
                  <a:lnTo>
                    <a:pt x="20575" y="2985"/>
                  </a:lnTo>
                  <a:lnTo>
                    <a:pt x="20575" y="0"/>
                  </a:lnTo>
                  <a:close/>
                </a:path>
              </a:pathLst>
            </a:custGeom>
            <a:solidFill>
              <a:srgbClr val="123F6D"/>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5" name="Google Shape;14;p1"/>
            <p:cNvSpPr/>
            <p:nvPr/>
          </p:nvSpPr>
          <p:spPr>
            <a:xfrm>
              <a:off x="2168764" y="-1"/>
              <a:ext cx="453197" cy="54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418" y="21600"/>
                  </a:lnTo>
                  <a:lnTo>
                    <a:pt x="5418" y="11747"/>
                  </a:lnTo>
                  <a:lnTo>
                    <a:pt x="16183" y="11747"/>
                  </a:lnTo>
                  <a:lnTo>
                    <a:pt x="16183" y="21600"/>
                  </a:lnTo>
                  <a:lnTo>
                    <a:pt x="21600" y="21600"/>
                  </a:lnTo>
                  <a:lnTo>
                    <a:pt x="21600" y="0"/>
                  </a:lnTo>
                  <a:lnTo>
                    <a:pt x="16183" y="0"/>
                  </a:lnTo>
                  <a:lnTo>
                    <a:pt x="16183" y="8781"/>
                  </a:lnTo>
                  <a:lnTo>
                    <a:pt x="5418" y="8781"/>
                  </a:lnTo>
                  <a:lnTo>
                    <a:pt x="5418" y="0"/>
                  </a:lnTo>
                  <a:close/>
                </a:path>
              </a:pathLst>
            </a:custGeom>
            <a:solidFill>
              <a:srgbClr val="123F6D"/>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sp>
          <p:nvSpPr>
            <p:cNvPr id="146" name="Google Shape;15;p1"/>
            <p:cNvSpPr/>
            <p:nvPr/>
          </p:nvSpPr>
          <p:spPr>
            <a:xfrm>
              <a:off x="2743363" y="-1"/>
              <a:ext cx="443526" cy="54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7" y="2966"/>
                  </a:moveTo>
                  <a:cubicBezTo>
                    <a:pt x="9304" y="2966"/>
                    <a:pt x="10741" y="3233"/>
                    <a:pt x="11472" y="3750"/>
                  </a:cubicBezTo>
                  <a:cubicBezTo>
                    <a:pt x="12178" y="4267"/>
                    <a:pt x="12531" y="4974"/>
                    <a:pt x="12531" y="5854"/>
                  </a:cubicBezTo>
                  <a:cubicBezTo>
                    <a:pt x="12531" y="6868"/>
                    <a:pt x="12084" y="7787"/>
                    <a:pt x="11212" y="8590"/>
                  </a:cubicBezTo>
                  <a:cubicBezTo>
                    <a:pt x="10340" y="9413"/>
                    <a:pt x="8762" y="9815"/>
                    <a:pt x="6478" y="9815"/>
                  </a:cubicBezTo>
                  <a:lnTo>
                    <a:pt x="5206" y="9815"/>
                  </a:lnTo>
                  <a:lnTo>
                    <a:pt x="5206" y="2966"/>
                  </a:lnTo>
                  <a:close/>
                  <a:moveTo>
                    <a:pt x="0" y="0"/>
                  </a:moveTo>
                  <a:lnTo>
                    <a:pt x="0" y="21600"/>
                  </a:lnTo>
                  <a:lnTo>
                    <a:pt x="5206" y="21600"/>
                  </a:lnTo>
                  <a:lnTo>
                    <a:pt x="5206" y="12780"/>
                  </a:lnTo>
                  <a:lnTo>
                    <a:pt x="8244" y="12780"/>
                  </a:lnTo>
                  <a:lnTo>
                    <a:pt x="14863" y="21600"/>
                  </a:lnTo>
                  <a:lnTo>
                    <a:pt x="21600" y="21600"/>
                  </a:lnTo>
                  <a:lnTo>
                    <a:pt x="12908" y="11517"/>
                  </a:lnTo>
                  <a:cubicBezTo>
                    <a:pt x="14534" y="10924"/>
                    <a:pt x="15805" y="10063"/>
                    <a:pt x="16700" y="8935"/>
                  </a:cubicBezTo>
                  <a:cubicBezTo>
                    <a:pt x="17619" y="7825"/>
                    <a:pt x="18067" y="6620"/>
                    <a:pt x="18067" y="5357"/>
                  </a:cubicBezTo>
                  <a:cubicBezTo>
                    <a:pt x="18067" y="4305"/>
                    <a:pt x="17761" y="3348"/>
                    <a:pt x="17125" y="2506"/>
                  </a:cubicBezTo>
                  <a:cubicBezTo>
                    <a:pt x="16512" y="1664"/>
                    <a:pt x="15664" y="1033"/>
                    <a:pt x="14604" y="612"/>
                  </a:cubicBezTo>
                  <a:cubicBezTo>
                    <a:pt x="13544" y="210"/>
                    <a:pt x="11989" y="0"/>
                    <a:pt x="9964" y="0"/>
                  </a:cubicBezTo>
                  <a:close/>
                </a:path>
              </a:pathLst>
            </a:custGeom>
            <a:solidFill>
              <a:srgbClr val="123F6D"/>
            </a:solidFill>
            <a:ln w="12700" cap="flat">
              <a:noFill/>
              <a:miter lim="400000"/>
            </a:ln>
            <a:effectLst/>
          </p:spPr>
          <p:txBody>
            <a:bodyPr wrap="square" lIns="0" tIns="0" rIns="0" bIns="0" numCol="1" anchor="ctr">
              <a:noAutofit/>
            </a:bodyPr>
            <a:lstStyle/>
            <a:p>
              <a:pPr algn="l" defTabSz="2438400">
                <a:defRPr b="0" sz="3600">
                  <a:latin typeface="Arial"/>
                  <a:ea typeface="Arial"/>
                  <a:cs typeface="Arial"/>
                  <a:sym typeface="Arial"/>
                </a:defRPr>
              </a:pPr>
            </a:p>
          </p:txBody>
        </p:sp>
      </p:grpSp>
      <p:pic>
        <p:nvPicPr>
          <p:cNvPr id="148" name="Google Shape;16;p1" descr="Google Shape;16;p1"/>
          <p:cNvPicPr>
            <a:picLocks noChangeAspect="1"/>
          </p:cNvPicPr>
          <p:nvPr/>
        </p:nvPicPr>
        <p:blipFill>
          <a:blip r:embed="rId2">
            <a:extLst/>
          </a:blip>
          <a:stretch>
            <a:fillRect/>
          </a:stretch>
        </p:blipFill>
        <p:spPr>
          <a:xfrm>
            <a:off x="185532" y="10509867"/>
            <a:ext cx="1527202" cy="1527201"/>
          </a:xfrm>
          <a:prstGeom prst="rect">
            <a:avLst/>
          </a:prstGeom>
          <a:ln w="12700">
            <a:miter lim="400000"/>
          </a:ln>
        </p:spPr>
      </p:pic>
      <p:pic>
        <p:nvPicPr>
          <p:cNvPr id="149" name="Google Shape;17;p1" descr="Google Shape;17;p1"/>
          <p:cNvPicPr>
            <a:picLocks noChangeAspect="1"/>
          </p:cNvPicPr>
          <p:nvPr/>
        </p:nvPicPr>
        <p:blipFill>
          <a:blip r:embed="rId3">
            <a:extLst/>
          </a:blip>
          <a:stretch>
            <a:fillRect/>
          </a:stretch>
        </p:blipFill>
        <p:spPr>
          <a:xfrm>
            <a:off x="185532" y="7116712"/>
            <a:ext cx="1527202" cy="1527201"/>
          </a:xfrm>
          <a:prstGeom prst="rect">
            <a:avLst/>
          </a:prstGeom>
          <a:ln w="12700">
            <a:miter lim="400000"/>
          </a:ln>
        </p:spPr>
      </p:pic>
      <p:pic>
        <p:nvPicPr>
          <p:cNvPr id="150" name="Google Shape;18;p1" descr="Google Shape;18;p1"/>
          <p:cNvPicPr>
            <a:picLocks noChangeAspect="1"/>
          </p:cNvPicPr>
          <p:nvPr/>
        </p:nvPicPr>
        <p:blipFill>
          <a:blip r:embed="rId4">
            <a:extLst/>
          </a:blip>
          <a:stretch>
            <a:fillRect/>
          </a:stretch>
        </p:blipFill>
        <p:spPr>
          <a:xfrm>
            <a:off x="185532" y="8746533"/>
            <a:ext cx="1527202" cy="1527201"/>
          </a:xfrm>
          <a:prstGeom prst="rect">
            <a:avLst/>
          </a:prstGeom>
          <a:ln w="12700">
            <a:miter lim="400000"/>
          </a:ln>
        </p:spPr>
      </p:pic>
      <p:pic>
        <p:nvPicPr>
          <p:cNvPr id="151" name="Google Shape;19;p1" descr="Google Shape;19;p1"/>
          <p:cNvPicPr>
            <a:picLocks noChangeAspect="1"/>
          </p:cNvPicPr>
          <p:nvPr/>
        </p:nvPicPr>
        <p:blipFill>
          <a:blip r:embed="rId5">
            <a:extLst/>
          </a:blip>
          <a:stretch>
            <a:fillRect/>
          </a:stretch>
        </p:blipFill>
        <p:spPr>
          <a:xfrm>
            <a:off x="185532" y="12037066"/>
            <a:ext cx="1527202" cy="1527201"/>
          </a:xfrm>
          <a:prstGeom prst="rect">
            <a:avLst/>
          </a:prstGeom>
          <a:ln w="12700">
            <a:miter lim="400000"/>
          </a:ln>
        </p:spPr>
      </p:pic>
      <p:sp>
        <p:nvSpPr>
          <p:cNvPr id="152" name="Title Text"/>
          <p:cNvSpPr txBox="1"/>
          <p:nvPr>
            <p:ph type="title"/>
          </p:nvPr>
        </p:nvSpPr>
        <p:spPr>
          <a:xfrm>
            <a:off x="2021333" y="1186733"/>
            <a:ext cx="22412801" cy="1527201"/>
          </a:xfrm>
          <a:prstGeom prst="rect">
            <a:avLst/>
          </a:prstGeom>
        </p:spPr>
        <p:txBody>
          <a:bodyPr lIns="243799" tIns="243799" rIns="243799" bIns="243799" anchor="t"/>
          <a:lstStyle>
            <a:lvl1pPr defTabSz="2438400">
              <a:defRPr sz="7400">
                <a:latin typeface="Verdana"/>
                <a:ea typeface="Verdana"/>
                <a:cs typeface="Verdana"/>
                <a:sym typeface="Verdana"/>
              </a:defRPr>
            </a:lvl1pPr>
          </a:lstStyle>
          <a:p>
            <a:pPr/>
            <a:r>
              <a:t>Title Text</a:t>
            </a:r>
          </a:p>
        </p:txBody>
      </p:sp>
      <p:sp>
        <p:nvSpPr>
          <p:cNvPr id="153" name="Slide Number"/>
          <p:cNvSpPr txBox="1"/>
          <p:nvPr>
            <p:ph type="sldNum" sz="quarter" idx="2"/>
          </p:nvPr>
        </p:nvSpPr>
        <p:spPr>
          <a:xfrm>
            <a:off x="11785599" y="12344399"/>
            <a:ext cx="5689601" cy="736601"/>
          </a:xfrm>
          <a:prstGeom prst="rect">
            <a:avLst/>
          </a:prstGeom>
        </p:spPr>
        <p:txBody>
          <a:bodyPr lIns="121919" tIns="121919" rIns="121919" bIns="121919" anchor="ctr"/>
          <a:lstStyle>
            <a:lvl1pPr algn="r" defTabSz="2438400">
              <a:defRPr sz="3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blank">
    <p:spTree>
      <p:nvGrpSpPr>
        <p:cNvPr id="1" name=""/>
        <p:cNvGrpSpPr/>
        <p:nvPr/>
      </p:nvGrpSpPr>
      <p:grpSpPr>
        <a:xfrm>
          <a:off x="0" y="0"/>
          <a:ext cx="0" cy="0"/>
          <a:chOff x="0" y="0"/>
          <a:chExt cx="0" cy="0"/>
        </a:xfrm>
      </p:grpSpPr>
      <p:sp>
        <p:nvSpPr>
          <p:cNvPr id="160" name="Rectangle"/>
          <p:cNvSpPr/>
          <p:nvPr/>
        </p:nvSpPr>
        <p:spPr>
          <a:xfrm>
            <a:off x="3047999" y="-1"/>
            <a:ext cx="18275820" cy="2605029"/>
          </a:xfrm>
          <a:prstGeom prst="rect">
            <a:avLst/>
          </a:prstGeom>
          <a:solidFill>
            <a:srgbClr val="3A64E4">
              <a:alpha val="4000"/>
            </a:srgbClr>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3600">
                <a:solidFill>
                  <a:srgbClr val="FFFFFF"/>
                </a:solidFill>
                <a:latin typeface="Helvetica Light"/>
                <a:ea typeface="Helvetica Light"/>
                <a:cs typeface="Helvetica Light"/>
                <a:sym typeface="Helvetica Light"/>
              </a:defRPr>
            </a:pPr>
          </a:p>
        </p:txBody>
      </p:sp>
      <p:sp>
        <p:nvSpPr>
          <p:cNvPr id="161" name="Title Text"/>
          <p:cNvSpPr txBox="1"/>
          <p:nvPr>
            <p:ph type="title"/>
          </p:nvPr>
        </p:nvSpPr>
        <p:spPr>
          <a:xfrm>
            <a:off x="3035819" y="0"/>
            <a:ext cx="18288001" cy="2605028"/>
          </a:xfrm>
          <a:prstGeom prst="rect">
            <a:avLst/>
          </a:prstGeom>
        </p:spPr>
        <p:txBody>
          <a:bodyPr lIns="178593" tIns="178593" rIns="178593" bIns="178593"/>
          <a:lstStyle>
            <a:lvl1pPr algn="ctr" defTabSz="821531">
              <a:defRPr>
                <a:latin typeface="Helvetica Light"/>
                <a:ea typeface="Helvetica Light"/>
                <a:cs typeface="Helvetica Light"/>
                <a:sym typeface="Helvetica Light"/>
              </a:defRPr>
            </a:lvl1pPr>
          </a:lstStyle>
          <a:p>
            <a:pPr/>
            <a:r>
              <a:t>Title Text</a:t>
            </a:r>
          </a:p>
        </p:txBody>
      </p:sp>
      <p:grpSp>
        <p:nvGrpSpPr>
          <p:cNvPr id="166" name="Group"/>
          <p:cNvGrpSpPr/>
          <p:nvPr/>
        </p:nvGrpSpPr>
        <p:grpSpPr>
          <a:xfrm>
            <a:off x="3030140" y="12265672"/>
            <a:ext cx="18288001" cy="1417658"/>
            <a:chOff x="0" y="0"/>
            <a:chExt cx="18288000" cy="1417657"/>
          </a:xfrm>
        </p:grpSpPr>
        <p:sp>
          <p:nvSpPr>
            <p:cNvPr id="162" name="Group"/>
            <p:cNvSpPr/>
            <p:nvPr/>
          </p:nvSpPr>
          <p:spPr>
            <a:xfrm>
              <a:off x="0" y="0"/>
              <a:ext cx="18288000" cy="1417658"/>
            </a:xfrm>
            <a:prstGeom prst="rect">
              <a:avLst/>
            </a:prstGeom>
            <a:solidFill>
              <a:srgbClr val="3A64E4">
                <a:alpha val="4000"/>
              </a:srgbClr>
            </a:solidFill>
            <a:ln w="12700" cap="flat">
              <a:noFill/>
              <a:miter lim="400000"/>
            </a:ln>
            <a:effectLst>
              <a:outerShdw sx="100000" sy="100000" kx="0" ky="0" algn="b" rotWithShape="0" blurRad="50800" dist="25400" dir="2700000">
                <a:srgbClr val="000000">
                  <a:alpha val="50000"/>
                </a:srgbClr>
              </a:outerShdw>
            </a:effectLst>
          </p:spPr>
          <p:txBody>
            <a:bodyPr wrap="square" lIns="71437" tIns="71437" rIns="71437" bIns="71437" numCol="1" anchor="ctr">
              <a:noAutofit/>
            </a:bodyPr>
            <a:lstStyle/>
            <a:p>
              <a:pPr defTabSz="821531">
                <a:defRPr b="0" sz="3600">
                  <a:solidFill>
                    <a:srgbClr val="FFFFFF"/>
                  </a:solidFill>
                  <a:latin typeface="Helvetica Light"/>
                  <a:ea typeface="Helvetica Light"/>
                  <a:cs typeface="Helvetica Light"/>
                  <a:sym typeface="Helvetica Light"/>
                </a:defRPr>
              </a:pPr>
            </a:p>
          </p:txBody>
        </p:sp>
        <p:pic>
          <p:nvPicPr>
            <p:cNvPr id="163" name="openEHR-new-RGB.png" descr="openEHR-new-RGB.png"/>
            <p:cNvPicPr>
              <a:picLocks noChangeAspect="1"/>
            </p:cNvPicPr>
            <p:nvPr/>
          </p:nvPicPr>
          <p:blipFill>
            <a:blip r:embed="rId2">
              <a:extLst/>
            </a:blip>
            <a:stretch>
              <a:fillRect/>
            </a:stretch>
          </p:blipFill>
          <p:spPr>
            <a:xfrm>
              <a:off x="15058429" y="329578"/>
              <a:ext cx="2544965" cy="794461"/>
            </a:xfrm>
            <a:prstGeom prst="rect">
              <a:avLst/>
            </a:prstGeom>
            <a:ln w="12700" cap="flat">
              <a:noFill/>
              <a:miter lim="400000"/>
            </a:ln>
            <a:effectLst/>
          </p:spPr>
        </p:pic>
        <p:pic>
          <p:nvPicPr>
            <p:cNvPr id="164" name="Image" descr="Image"/>
            <p:cNvPicPr>
              <a:picLocks noChangeAspect="1"/>
            </p:cNvPicPr>
            <p:nvPr/>
          </p:nvPicPr>
          <p:blipFill>
            <a:blip r:embed="rId3">
              <a:extLst/>
            </a:blip>
            <a:srcRect l="6944" t="7692" r="5036" b="3904"/>
            <a:stretch>
              <a:fillRect/>
            </a:stretch>
          </p:blipFill>
          <p:spPr>
            <a:xfrm>
              <a:off x="991007" y="112127"/>
              <a:ext cx="1703180" cy="1229493"/>
            </a:xfrm>
            <a:custGeom>
              <a:avLst/>
              <a:gdLst/>
              <a:ahLst/>
              <a:cxnLst>
                <a:cxn ang="0">
                  <a:pos x="wd2" y="hd2"/>
                </a:cxn>
                <a:cxn ang="5400000">
                  <a:pos x="wd2" y="hd2"/>
                </a:cxn>
                <a:cxn ang="10800000">
                  <a:pos x="wd2" y="hd2"/>
                </a:cxn>
                <a:cxn ang="16200000">
                  <a:pos x="wd2" y="hd2"/>
                </a:cxn>
              </a:cxnLst>
              <a:rect l="0" t="0" r="r" b="b"/>
              <a:pathLst>
                <a:path w="21532" h="21493" fill="norm" stroke="1" extrusionOk="0">
                  <a:moveTo>
                    <a:pt x="9684" y="0"/>
                  </a:moveTo>
                  <a:cubicBezTo>
                    <a:pt x="9590" y="0"/>
                    <a:pt x="9513" y="164"/>
                    <a:pt x="9513" y="361"/>
                  </a:cubicBezTo>
                  <a:cubicBezTo>
                    <a:pt x="9513" y="831"/>
                    <a:pt x="9061" y="1055"/>
                    <a:pt x="8776" y="728"/>
                  </a:cubicBezTo>
                  <a:cubicBezTo>
                    <a:pt x="8381" y="278"/>
                    <a:pt x="7779" y="1436"/>
                    <a:pt x="7682" y="2831"/>
                  </a:cubicBezTo>
                  <a:cubicBezTo>
                    <a:pt x="7619" y="3726"/>
                    <a:pt x="7518" y="4062"/>
                    <a:pt x="7295" y="4142"/>
                  </a:cubicBezTo>
                  <a:cubicBezTo>
                    <a:pt x="7130" y="4201"/>
                    <a:pt x="6956" y="4455"/>
                    <a:pt x="6909" y="4704"/>
                  </a:cubicBezTo>
                  <a:cubicBezTo>
                    <a:pt x="6862" y="4953"/>
                    <a:pt x="6761" y="5134"/>
                    <a:pt x="6683" y="5106"/>
                  </a:cubicBezTo>
                  <a:cubicBezTo>
                    <a:pt x="6274" y="4958"/>
                    <a:pt x="5464" y="5450"/>
                    <a:pt x="5379" y="5897"/>
                  </a:cubicBezTo>
                  <a:cubicBezTo>
                    <a:pt x="5297" y="6325"/>
                    <a:pt x="5246" y="6348"/>
                    <a:pt x="5002" y="6070"/>
                  </a:cubicBezTo>
                  <a:cubicBezTo>
                    <a:pt x="4763" y="5797"/>
                    <a:pt x="4700" y="5806"/>
                    <a:pt x="4561" y="6147"/>
                  </a:cubicBezTo>
                  <a:cubicBezTo>
                    <a:pt x="4472" y="6366"/>
                    <a:pt x="4255" y="6542"/>
                    <a:pt x="4079" y="6542"/>
                  </a:cubicBezTo>
                  <a:cubicBezTo>
                    <a:pt x="3859" y="6542"/>
                    <a:pt x="3745" y="6742"/>
                    <a:pt x="3708" y="7174"/>
                  </a:cubicBezTo>
                  <a:cubicBezTo>
                    <a:pt x="3660" y="7731"/>
                    <a:pt x="3580" y="7802"/>
                    <a:pt x="2975" y="7826"/>
                  </a:cubicBezTo>
                  <a:cubicBezTo>
                    <a:pt x="77" y="7937"/>
                    <a:pt x="0" y="7946"/>
                    <a:pt x="0" y="8297"/>
                  </a:cubicBezTo>
                  <a:cubicBezTo>
                    <a:pt x="0" y="8592"/>
                    <a:pt x="376" y="8648"/>
                    <a:pt x="2338" y="8651"/>
                  </a:cubicBezTo>
                  <a:cubicBezTo>
                    <a:pt x="4608" y="8655"/>
                    <a:pt x="4681" y="8673"/>
                    <a:pt x="5073" y="9241"/>
                  </a:cubicBezTo>
                  <a:cubicBezTo>
                    <a:pt x="5369" y="9671"/>
                    <a:pt x="5536" y="9762"/>
                    <a:pt x="5695" y="9581"/>
                  </a:cubicBezTo>
                  <a:cubicBezTo>
                    <a:pt x="5813" y="9445"/>
                    <a:pt x="6263" y="9322"/>
                    <a:pt x="6698" y="9310"/>
                  </a:cubicBezTo>
                  <a:cubicBezTo>
                    <a:pt x="7754" y="9281"/>
                    <a:pt x="8193" y="9858"/>
                    <a:pt x="8459" y="11628"/>
                  </a:cubicBezTo>
                  <a:cubicBezTo>
                    <a:pt x="8620" y="12691"/>
                    <a:pt x="8762" y="13056"/>
                    <a:pt x="9132" y="13362"/>
                  </a:cubicBezTo>
                  <a:cubicBezTo>
                    <a:pt x="9775" y="13894"/>
                    <a:pt x="9839" y="13879"/>
                    <a:pt x="10035" y="13168"/>
                  </a:cubicBezTo>
                  <a:cubicBezTo>
                    <a:pt x="10166" y="12695"/>
                    <a:pt x="10251" y="12614"/>
                    <a:pt x="10401" y="12821"/>
                  </a:cubicBezTo>
                  <a:cubicBezTo>
                    <a:pt x="10739" y="13286"/>
                    <a:pt x="11154" y="13140"/>
                    <a:pt x="11139" y="12564"/>
                  </a:cubicBezTo>
                  <a:cubicBezTo>
                    <a:pt x="11129" y="12183"/>
                    <a:pt x="11209" y="12062"/>
                    <a:pt x="11430" y="12113"/>
                  </a:cubicBezTo>
                  <a:cubicBezTo>
                    <a:pt x="11603" y="12154"/>
                    <a:pt x="11934" y="11873"/>
                    <a:pt x="12192" y="11468"/>
                  </a:cubicBezTo>
                  <a:cubicBezTo>
                    <a:pt x="12443" y="11075"/>
                    <a:pt x="12757" y="10753"/>
                    <a:pt x="12890" y="10753"/>
                  </a:cubicBezTo>
                  <a:cubicBezTo>
                    <a:pt x="13022" y="10753"/>
                    <a:pt x="13226" y="10569"/>
                    <a:pt x="13346" y="10344"/>
                  </a:cubicBezTo>
                  <a:cubicBezTo>
                    <a:pt x="13555" y="9954"/>
                    <a:pt x="13573" y="9954"/>
                    <a:pt x="13683" y="10344"/>
                  </a:cubicBezTo>
                  <a:cubicBezTo>
                    <a:pt x="13837" y="10893"/>
                    <a:pt x="14270" y="10867"/>
                    <a:pt x="14270" y="10309"/>
                  </a:cubicBezTo>
                  <a:cubicBezTo>
                    <a:pt x="14270" y="9865"/>
                    <a:pt x="15257" y="8880"/>
                    <a:pt x="15705" y="8880"/>
                  </a:cubicBezTo>
                  <a:cubicBezTo>
                    <a:pt x="15830" y="8880"/>
                    <a:pt x="15977" y="8726"/>
                    <a:pt x="16031" y="8533"/>
                  </a:cubicBezTo>
                  <a:cubicBezTo>
                    <a:pt x="16085" y="8341"/>
                    <a:pt x="16316" y="8180"/>
                    <a:pt x="16543" y="8180"/>
                  </a:cubicBezTo>
                  <a:cubicBezTo>
                    <a:pt x="16769" y="8180"/>
                    <a:pt x="16997" y="8029"/>
                    <a:pt x="17049" y="7840"/>
                  </a:cubicBezTo>
                  <a:cubicBezTo>
                    <a:pt x="17125" y="7567"/>
                    <a:pt x="17591" y="7482"/>
                    <a:pt x="19302" y="7430"/>
                  </a:cubicBezTo>
                  <a:cubicBezTo>
                    <a:pt x="20757" y="7386"/>
                    <a:pt x="21486" y="7274"/>
                    <a:pt x="21530" y="7090"/>
                  </a:cubicBezTo>
                  <a:cubicBezTo>
                    <a:pt x="21600" y="6800"/>
                    <a:pt x="20114" y="6509"/>
                    <a:pt x="18339" y="6459"/>
                  </a:cubicBezTo>
                  <a:cubicBezTo>
                    <a:pt x="17632" y="6439"/>
                    <a:pt x="17264" y="6304"/>
                    <a:pt x="16999" y="5973"/>
                  </a:cubicBezTo>
                  <a:cubicBezTo>
                    <a:pt x="16763" y="5679"/>
                    <a:pt x="16413" y="5525"/>
                    <a:pt x="16006" y="5543"/>
                  </a:cubicBezTo>
                  <a:cubicBezTo>
                    <a:pt x="15549" y="5563"/>
                    <a:pt x="15251" y="5411"/>
                    <a:pt x="14927" y="4988"/>
                  </a:cubicBezTo>
                  <a:cubicBezTo>
                    <a:pt x="14681" y="4668"/>
                    <a:pt x="14339" y="4440"/>
                    <a:pt x="14164" y="4482"/>
                  </a:cubicBezTo>
                  <a:cubicBezTo>
                    <a:pt x="13951" y="4532"/>
                    <a:pt x="13831" y="4399"/>
                    <a:pt x="13798" y="4079"/>
                  </a:cubicBezTo>
                  <a:cubicBezTo>
                    <a:pt x="13733" y="3454"/>
                    <a:pt x="13187" y="3009"/>
                    <a:pt x="12393" y="2928"/>
                  </a:cubicBezTo>
                  <a:cubicBezTo>
                    <a:pt x="12023" y="2890"/>
                    <a:pt x="11584" y="2646"/>
                    <a:pt x="11355" y="2352"/>
                  </a:cubicBezTo>
                  <a:cubicBezTo>
                    <a:pt x="11136" y="2072"/>
                    <a:pt x="10823" y="1897"/>
                    <a:pt x="10657" y="1956"/>
                  </a:cubicBezTo>
                  <a:cubicBezTo>
                    <a:pt x="10345" y="2069"/>
                    <a:pt x="9854" y="1091"/>
                    <a:pt x="9854" y="361"/>
                  </a:cubicBezTo>
                  <a:cubicBezTo>
                    <a:pt x="9854" y="162"/>
                    <a:pt x="9777" y="0"/>
                    <a:pt x="9684" y="0"/>
                  </a:cubicBezTo>
                  <a:close/>
                  <a:moveTo>
                    <a:pt x="16648" y="15020"/>
                  </a:moveTo>
                  <a:cubicBezTo>
                    <a:pt x="16498" y="15019"/>
                    <a:pt x="16337" y="15068"/>
                    <a:pt x="16146" y="15159"/>
                  </a:cubicBezTo>
                  <a:cubicBezTo>
                    <a:pt x="15856" y="15298"/>
                    <a:pt x="15510" y="15349"/>
                    <a:pt x="15374" y="15277"/>
                  </a:cubicBezTo>
                  <a:cubicBezTo>
                    <a:pt x="15211" y="15191"/>
                    <a:pt x="15058" y="15373"/>
                    <a:pt x="14937" y="15811"/>
                  </a:cubicBezTo>
                  <a:cubicBezTo>
                    <a:pt x="14761" y="16447"/>
                    <a:pt x="14741" y="16463"/>
                    <a:pt x="14516" y="16040"/>
                  </a:cubicBezTo>
                  <a:cubicBezTo>
                    <a:pt x="14385" y="15796"/>
                    <a:pt x="14316" y="15513"/>
                    <a:pt x="14360" y="15416"/>
                  </a:cubicBezTo>
                  <a:cubicBezTo>
                    <a:pt x="14404" y="15318"/>
                    <a:pt x="13961" y="15257"/>
                    <a:pt x="13377" y="15277"/>
                  </a:cubicBezTo>
                  <a:cubicBezTo>
                    <a:pt x="12414" y="15309"/>
                    <a:pt x="12312" y="15361"/>
                    <a:pt x="12263" y="15839"/>
                  </a:cubicBezTo>
                  <a:cubicBezTo>
                    <a:pt x="12202" y="16429"/>
                    <a:pt x="11653" y="16935"/>
                    <a:pt x="11284" y="16741"/>
                  </a:cubicBezTo>
                  <a:cubicBezTo>
                    <a:pt x="11151" y="16671"/>
                    <a:pt x="11043" y="16359"/>
                    <a:pt x="11043" y="16047"/>
                  </a:cubicBezTo>
                  <a:cubicBezTo>
                    <a:pt x="11043" y="14885"/>
                    <a:pt x="10287" y="15160"/>
                    <a:pt x="10165" y="16366"/>
                  </a:cubicBezTo>
                  <a:cubicBezTo>
                    <a:pt x="10114" y="16874"/>
                    <a:pt x="10036" y="16940"/>
                    <a:pt x="9548" y="16872"/>
                  </a:cubicBezTo>
                  <a:cubicBezTo>
                    <a:pt x="9240" y="16830"/>
                    <a:pt x="8875" y="16921"/>
                    <a:pt x="8735" y="17081"/>
                  </a:cubicBezTo>
                  <a:cubicBezTo>
                    <a:pt x="8543" y="17300"/>
                    <a:pt x="8433" y="17306"/>
                    <a:pt x="8284" y="17101"/>
                  </a:cubicBezTo>
                  <a:cubicBezTo>
                    <a:pt x="8038" y="16764"/>
                    <a:pt x="7193" y="16744"/>
                    <a:pt x="7045" y="17074"/>
                  </a:cubicBezTo>
                  <a:cubicBezTo>
                    <a:pt x="6974" y="17231"/>
                    <a:pt x="6865" y="17244"/>
                    <a:pt x="6738" y="17101"/>
                  </a:cubicBezTo>
                  <a:cubicBezTo>
                    <a:pt x="6630" y="16979"/>
                    <a:pt x="6350" y="16841"/>
                    <a:pt x="6116" y="16796"/>
                  </a:cubicBezTo>
                  <a:cubicBezTo>
                    <a:pt x="5801" y="16736"/>
                    <a:pt x="5678" y="16551"/>
                    <a:pt x="5640" y="16089"/>
                  </a:cubicBezTo>
                  <a:cubicBezTo>
                    <a:pt x="5542" y="14924"/>
                    <a:pt x="4586" y="15081"/>
                    <a:pt x="4586" y="16262"/>
                  </a:cubicBezTo>
                  <a:cubicBezTo>
                    <a:pt x="4586" y="16561"/>
                    <a:pt x="4453" y="16913"/>
                    <a:pt x="4290" y="17039"/>
                  </a:cubicBezTo>
                  <a:cubicBezTo>
                    <a:pt x="4007" y="17258"/>
                    <a:pt x="4007" y="17300"/>
                    <a:pt x="4290" y="17962"/>
                  </a:cubicBezTo>
                  <a:cubicBezTo>
                    <a:pt x="4478" y="18400"/>
                    <a:pt x="4586" y="19141"/>
                    <a:pt x="4586" y="19967"/>
                  </a:cubicBezTo>
                  <a:cubicBezTo>
                    <a:pt x="4586" y="20954"/>
                    <a:pt x="4646" y="21271"/>
                    <a:pt x="4832" y="21271"/>
                  </a:cubicBezTo>
                  <a:cubicBezTo>
                    <a:pt x="5016" y="21271"/>
                    <a:pt x="5095" y="20904"/>
                    <a:pt x="5133" y="19814"/>
                  </a:cubicBezTo>
                  <a:cubicBezTo>
                    <a:pt x="5161" y="19010"/>
                    <a:pt x="5260" y="18350"/>
                    <a:pt x="5354" y="18350"/>
                  </a:cubicBezTo>
                  <a:cubicBezTo>
                    <a:pt x="5447" y="18350"/>
                    <a:pt x="5542" y="19010"/>
                    <a:pt x="5569" y="19814"/>
                  </a:cubicBezTo>
                  <a:cubicBezTo>
                    <a:pt x="5614" y="21102"/>
                    <a:pt x="5663" y="21271"/>
                    <a:pt x="5966" y="21271"/>
                  </a:cubicBezTo>
                  <a:cubicBezTo>
                    <a:pt x="6279" y="21271"/>
                    <a:pt x="6306" y="21144"/>
                    <a:pt x="6267" y="19814"/>
                  </a:cubicBezTo>
                  <a:cubicBezTo>
                    <a:pt x="6233" y="18673"/>
                    <a:pt x="6277" y="18350"/>
                    <a:pt x="6468" y="18350"/>
                  </a:cubicBezTo>
                  <a:cubicBezTo>
                    <a:pt x="6639" y="18350"/>
                    <a:pt x="6726" y="18696"/>
                    <a:pt x="6764" y="19516"/>
                  </a:cubicBezTo>
                  <a:cubicBezTo>
                    <a:pt x="6793" y="20155"/>
                    <a:pt x="6900" y="20809"/>
                    <a:pt x="6999" y="20973"/>
                  </a:cubicBezTo>
                  <a:cubicBezTo>
                    <a:pt x="7219" y="21336"/>
                    <a:pt x="8261" y="21373"/>
                    <a:pt x="8419" y="21021"/>
                  </a:cubicBezTo>
                  <a:cubicBezTo>
                    <a:pt x="8502" y="20838"/>
                    <a:pt x="8582" y="20838"/>
                    <a:pt x="8715" y="21021"/>
                  </a:cubicBezTo>
                  <a:cubicBezTo>
                    <a:pt x="8959" y="21356"/>
                    <a:pt x="9731" y="21342"/>
                    <a:pt x="9980" y="21000"/>
                  </a:cubicBezTo>
                  <a:cubicBezTo>
                    <a:pt x="10119" y="20809"/>
                    <a:pt x="10241" y="20805"/>
                    <a:pt x="10396" y="20980"/>
                  </a:cubicBezTo>
                  <a:cubicBezTo>
                    <a:pt x="10697" y="21317"/>
                    <a:pt x="14377" y="21366"/>
                    <a:pt x="14526" y="21035"/>
                  </a:cubicBezTo>
                  <a:cubicBezTo>
                    <a:pt x="14599" y="20871"/>
                    <a:pt x="14710" y="20864"/>
                    <a:pt x="14837" y="21007"/>
                  </a:cubicBezTo>
                  <a:cubicBezTo>
                    <a:pt x="15096" y="21301"/>
                    <a:pt x="16336" y="21289"/>
                    <a:pt x="16598" y="20993"/>
                  </a:cubicBezTo>
                  <a:cubicBezTo>
                    <a:pt x="16738" y="20835"/>
                    <a:pt x="16927" y="20886"/>
                    <a:pt x="17190" y="21139"/>
                  </a:cubicBezTo>
                  <a:cubicBezTo>
                    <a:pt x="17642" y="21575"/>
                    <a:pt x="17730" y="21600"/>
                    <a:pt x="17576" y="21257"/>
                  </a:cubicBezTo>
                  <a:cubicBezTo>
                    <a:pt x="17514" y="21119"/>
                    <a:pt x="17472" y="19748"/>
                    <a:pt x="17481" y="18211"/>
                  </a:cubicBezTo>
                  <a:cubicBezTo>
                    <a:pt x="17498" y="15473"/>
                    <a:pt x="17487" y="15411"/>
                    <a:pt x="17084" y="15159"/>
                  </a:cubicBezTo>
                  <a:cubicBezTo>
                    <a:pt x="16936" y="15066"/>
                    <a:pt x="16798" y="15021"/>
                    <a:pt x="16648" y="15020"/>
                  </a:cubicBezTo>
                  <a:close/>
                </a:path>
              </a:pathLst>
            </a:custGeom>
            <a:ln w="12700" cap="flat">
              <a:noFill/>
              <a:miter lim="400000"/>
            </a:ln>
            <a:effectLst/>
          </p:spPr>
        </p:pic>
        <p:pic>
          <p:nvPicPr>
            <p:cNvPr id="165" name="inidus.png" descr="inidus.png"/>
            <p:cNvPicPr>
              <a:picLocks noChangeAspect="1"/>
            </p:cNvPicPr>
            <p:nvPr/>
          </p:nvPicPr>
          <p:blipFill>
            <a:blip r:embed="rId4">
              <a:extLst/>
            </a:blip>
            <a:stretch>
              <a:fillRect/>
            </a:stretch>
          </p:blipFill>
          <p:spPr>
            <a:xfrm>
              <a:off x="8170664" y="404264"/>
              <a:ext cx="1785938" cy="645089"/>
            </a:xfrm>
            <a:prstGeom prst="rect">
              <a:avLst/>
            </a:prstGeom>
            <a:ln w="12700" cap="flat">
              <a:noFill/>
              <a:miter lim="400000"/>
            </a:ln>
            <a:effectLst/>
          </p:spPr>
        </p:pic>
      </p:grpSp>
      <p:sp>
        <p:nvSpPr>
          <p:cNvPr id="167" name="Slide Number"/>
          <p:cNvSpPr txBox="1"/>
          <p:nvPr>
            <p:ph type="sldNum" sz="quarter" idx="2"/>
          </p:nvPr>
        </p:nvSpPr>
        <p:spPr>
          <a:xfrm>
            <a:off x="16154400" y="12344399"/>
            <a:ext cx="4267200" cy="736601"/>
          </a:xfrm>
          <a:prstGeom prst="rect">
            <a:avLst/>
          </a:prstGeom>
        </p:spPr>
        <p:txBody>
          <a:bodyPr wrap="square" lIns="64293" tIns="64293" rIns="64293" bIns="64293" anchor="ctr"/>
          <a:lstStyle>
            <a:lvl1pPr algn="r" defTabSz="821531">
              <a:defRPr sz="16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1" name="532241774_2880x1920.jpe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2" name="Title Text"/>
          <p:cNvSpPr txBox="1"/>
          <p:nvPr>
            <p:ph type="title"/>
          </p:nvPr>
        </p:nvSpPr>
        <p:spPr>
          <a:xfrm>
            <a:off x="635000" y="9512300"/>
            <a:ext cx="23114000" cy="2006600"/>
          </a:xfrm>
          <a:prstGeom prst="rect">
            <a:avLst/>
          </a:prstGeom>
        </p:spPr>
        <p:txBody>
          <a:bodyPr anchor="b"/>
          <a:lstStyle/>
          <a:p>
            <a:pPr/>
            <a:r>
              <a:t>Title Text</a:t>
            </a:r>
          </a:p>
        </p:txBody>
      </p:sp>
      <p:sp>
        <p:nvSpPr>
          <p:cNvPr id="23"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spTree>
      <p:nvGrpSpPr>
        <p:cNvPr id="1" name=""/>
        <p:cNvGrpSpPr/>
        <p:nvPr/>
      </p:nvGrpSpPr>
      <p:grpSpPr>
        <a:xfrm>
          <a:off x="0" y="0"/>
          <a:ext cx="0" cy="0"/>
          <a:chOff x="0" y="0"/>
          <a:chExt cx="0" cy="0"/>
        </a:xfrm>
      </p:grpSpPr>
      <p:sp>
        <p:nvSpPr>
          <p:cNvPr id="31" name="Title Text"/>
          <p:cNvSpPr txBox="1"/>
          <p:nvPr>
            <p:ph type="title"/>
          </p:nvPr>
        </p:nvSpPr>
        <p:spPr>
          <a:xfrm>
            <a:off x="1778000" y="4533900"/>
            <a:ext cx="20828000" cy="4648200"/>
          </a:xfrm>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39" name="532204087_1355x1355.jpe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40" name="Title Text"/>
          <p:cNvSpPr txBox="1"/>
          <p:nvPr>
            <p:ph type="title"/>
          </p:nvPr>
        </p:nvSpPr>
        <p:spPr>
          <a:xfrm>
            <a:off x="1651000" y="952500"/>
            <a:ext cx="10223500" cy="5549900"/>
          </a:xfrm>
          <a:prstGeom prst="rect">
            <a:avLst/>
          </a:prstGeom>
        </p:spPr>
        <p:txBody>
          <a:bodyPr anchor="b"/>
          <a:lstStyle>
            <a:lvl1pPr algn="ctr">
              <a:defRPr sz="8400"/>
            </a:lvl1pPr>
          </a:lstStyle>
          <a:p>
            <a:pPr/>
            <a:r>
              <a:t>Title Text</a:t>
            </a:r>
          </a:p>
        </p:txBody>
      </p:sp>
      <p:sp>
        <p:nvSpPr>
          <p:cNvPr id="41"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9" name="Rectangle"/>
          <p:cNvSpPr txBox="1"/>
          <p:nvPr>
            <p:ph type="body" sz="quarter" idx="21"/>
          </p:nvPr>
        </p:nvSpPr>
        <p:spPr>
          <a:xfrm>
            <a:off x="433686" y="391090"/>
            <a:ext cx="18970657" cy="1545409"/>
          </a:xfrm>
          <a:prstGeom prst="rect">
            <a:avLst/>
          </a:prstGeom>
        </p:spPr>
        <p:txBody>
          <a:bodyPr/>
          <a:lstStyle/>
          <a:p>
            <a:pPr marL="0" indent="0">
              <a:spcBef>
                <a:spcPts val="0"/>
              </a:spcBef>
              <a:buSzTx/>
              <a:buNone/>
              <a:defRPr sz="11200">
                <a:latin typeface="+mn-lt"/>
                <a:ea typeface="+mn-ea"/>
                <a:cs typeface="+mn-cs"/>
                <a:sym typeface="Helvetica Neue Medium"/>
              </a:defRPr>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6" name="532205080_1647x1098.jpe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7" name="Title Text"/>
          <p:cNvSpPr txBox="1"/>
          <p:nvPr>
            <p:ph type="title"/>
          </p:nvPr>
        </p:nvSpPr>
        <p:spPr>
          <a:xfrm>
            <a:off x="240545" y="-365487"/>
            <a:ext cx="21005801" cy="2286001"/>
          </a:xfrm>
          <a:prstGeom prst="rect">
            <a:avLst/>
          </a:prstGeom>
        </p:spPr>
        <p:txBody>
          <a:bodyPr/>
          <a:lstStyle>
            <a:lvl1pPr>
              <a:defRPr sz="9000"/>
            </a:lvl1pPr>
          </a:lstStyle>
          <a:p>
            <a:pPr/>
            <a:r>
              <a:t>Title Text</a:t>
            </a:r>
          </a:p>
        </p:txBody>
      </p:sp>
      <p:sp>
        <p:nvSpPr>
          <p:cNvPr id="68"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pic>
        <p:nvPicPr>
          <p:cNvPr id="69" name="Image" descr="Image"/>
          <p:cNvPicPr>
            <a:picLocks noChangeAspect="1"/>
          </p:cNvPicPr>
          <p:nvPr/>
        </p:nvPicPr>
        <p:blipFill>
          <a:blip r:embed="rId2">
            <a:extLst/>
          </a:blip>
          <a:stretch>
            <a:fillRect/>
          </a:stretch>
        </p:blipFill>
        <p:spPr>
          <a:xfrm>
            <a:off x="20368443" y="444882"/>
            <a:ext cx="3064566" cy="665263"/>
          </a:xfrm>
          <a:prstGeom prst="rect">
            <a:avLst/>
          </a:prstGeom>
          <a:ln w="12700">
            <a:miter lim="400000"/>
          </a:ln>
        </p:spPr>
      </p:pic>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77"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5" name="532205080_1647x1098.jpe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6" name="532204087_1355x1355.jpe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7" name="532241774_2880x1920.jpe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tif"/><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a:extLst/>
          </a:blip>
          <a:stretch>
            <a:fillRect/>
          </a:stretch>
        </p:blipFill>
        <p:spPr>
          <a:xfrm>
            <a:off x="19933877" y="831163"/>
            <a:ext cx="3064566" cy="665263"/>
          </a:xfrm>
          <a:prstGeom prst="rect">
            <a:avLst/>
          </a:prstGeom>
          <a:ln w="12700">
            <a:miter lim="400000"/>
          </a:ln>
        </p:spPr>
      </p:pic>
      <p:sp>
        <p:nvSpPr>
          <p:cNvPr id="3"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l"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jpeg"/><Relationship Id="rId5" Type="http://schemas.openxmlformats.org/officeDocument/2006/relationships/image" Target="../media/image2.tif"/><Relationship Id="rId6" Type="http://schemas.openxmlformats.org/officeDocument/2006/relationships/image" Target="../media/image12.png"/><Relationship Id="rId7" Type="http://schemas.openxmlformats.org/officeDocument/2006/relationships/image" Target="../media/image1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4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hyperlink" Target="http://openehr.org" TargetMode="External"/><Relationship Id="rId4" Type="http://schemas.openxmlformats.org/officeDocument/2006/relationships/hyperlink" Target="http://specifications.openehr.org" TargetMode="External"/><Relationship Id="rId5" Type="http://schemas.openxmlformats.org/officeDocument/2006/relationships/hyperlink" Target="http://ckm.openehr.org" TargetMode="External"/><Relationship Id="rId6" Type="http://schemas.openxmlformats.org/officeDocument/2006/relationships/image" Target="../media/image42.png"/><Relationship Id="rId7" Type="http://schemas.openxmlformats.org/officeDocument/2006/relationships/image" Target="../media/image4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hyperlink" Target="https://openehr.org/ckm" TargetMode="External"/><Relationship Id="rId5" Type="http://schemas.openxmlformats.org/officeDocument/2006/relationships/hyperlink" Target="https://tools.openehr.org/"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6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 Id="rId3" Type="http://schemas.openxmlformats.org/officeDocument/2006/relationships/image" Target="../media/image6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hyperlink" Target="https://wardle.org/strategy/2019/09/22/health-technology.html" TargetMode="External"/><Relationship Id="rId5" Type="http://schemas.openxmlformats.org/officeDocument/2006/relationships/image" Target="../media/image68.png"/><Relationship Id="rId6" Type="http://schemas.openxmlformats.org/officeDocument/2006/relationships/image" Target="../media/image6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6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hyperlink" Target="https://www.youtube.com/watch?v=oAzjHdiioDY&amp;feature=youtu.be" TargetMode="External"/><Relationship Id="rId5" Type="http://schemas.openxmlformats.org/officeDocument/2006/relationships/image" Target="../media/image79.png"/><Relationship Id="rId6" Type="http://schemas.openxmlformats.org/officeDocument/2006/relationships/image" Target="../media/image8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hyperlink" Target="https://assets.ey.com/content/dam/ey-sites/ey-com/en_gl/topics/health/ey-global-health-tech.pdf" TargetMode="External"/><Relationship Id="rId10" Type="http://schemas.openxmlformats.org/officeDocument/2006/relationships/image" Target="../media/image83.png"/><Relationship Id="rId11" Type="http://schemas.openxmlformats.org/officeDocument/2006/relationships/image" Target="../media/image9.tif"/><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10.tif"/><Relationship Id="rId15" Type="http://schemas.openxmlformats.org/officeDocument/2006/relationships/image" Target="../media/image11.tif"/><Relationship Id="rId16" Type="http://schemas.openxmlformats.org/officeDocument/2006/relationships/image" Target="../media/image35.png"/><Relationship Id="rId17" Type="http://schemas.openxmlformats.org/officeDocument/2006/relationships/image" Target="../media/image12.tif"/><Relationship Id="rId18" Type="http://schemas.openxmlformats.org/officeDocument/2006/relationships/image" Target="../media/image3.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hyperlink" Target="https://www.interopen.org/wp-content/uploads/2019/03/INTEROPen-openEHR-and-FHIR_March2019.pdf" TargetMode="External"/><Relationship Id="rId5" Type="http://schemas.openxmlformats.org/officeDocument/2006/relationships/image" Target="../media/image86.png"/><Relationship Id="rId6" Type="http://schemas.openxmlformats.org/officeDocument/2006/relationships/image" Target="../media/image8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tif"/><Relationship Id="rId3" Type="http://schemas.openxmlformats.org/officeDocument/2006/relationships/image" Target="../media/image1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tif"/><Relationship Id="rId3" Type="http://schemas.openxmlformats.org/officeDocument/2006/relationships/image" Target="../media/image19.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vimeo.com/463452989"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5.png"/><Relationship Id="rId3" Type="http://schemas.openxmlformats.org/officeDocument/2006/relationships/image" Target="../media/image9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openehr.org" TargetMode="External"/><Relationship Id="rId3" Type="http://schemas.openxmlformats.org/officeDocument/2006/relationships/image" Target="../media/image10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4.t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5.tif"/><Relationship Id="rId6" Type="http://schemas.openxmlformats.org/officeDocument/2006/relationships/image" Target="../media/image25.png"/><Relationship Id="rId7" Type="http://schemas.openxmlformats.org/officeDocument/2006/relationships/image" Target="../media/image4.tif"/><Relationship Id="rId8"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26.png"/><Relationship Id="rId9" Type="http://schemas.openxmlformats.org/officeDocument/2006/relationships/image" Target="../media/image8.tif"/><Relationship Id="rId10" Type="http://schemas.openxmlformats.org/officeDocument/2006/relationships/image" Target="../media/image2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9.tif"/><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10.tif"/><Relationship Id="rId11" Type="http://schemas.openxmlformats.org/officeDocument/2006/relationships/image" Target="../media/image11.tif"/><Relationship Id="rId12" Type="http://schemas.openxmlformats.org/officeDocument/2006/relationships/image" Target="../media/image35.png"/><Relationship Id="rId13" Type="http://schemas.openxmlformats.org/officeDocument/2006/relationships/image" Target="../media/image12.tif"/><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What is openEHR:  Towards a coherent patient-centric digital healthcare ecosystem"/>
          <p:cNvSpPr txBox="1"/>
          <p:nvPr>
            <p:ph type="title"/>
          </p:nvPr>
        </p:nvSpPr>
        <p:spPr>
          <a:xfrm>
            <a:off x="1253213" y="355600"/>
            <a:ext cx="22079108" cy="2286000"/>
          </a:xfrm>
          <a:prstGeom prst="rect">
            <a:avLst/>
          </a:prstGeom>
        </p:spPr>
        <p:txBody>
          <a:bodyPr/>
          <a:lstStyle/>
          <a:p>
            <a:pPr defTabSz="429259">
              <a:defRPr sz="5824"/>
            </a:pPr>
            <a:r>
              <a:t>What is openEHR: </a:t>
            </a:r>
            <a:br/>
            <a:r>
              <a:t>Towards a coherent patient-centric digital healthcare ecosystem</a:t>
            </a:r>
          </a:p>
        </p:txBody>
      </p:sp>
      <p:pic>
        <p:nvPicPr>
          <p:cNvPr id="177" name="image9.png" descr="image9.png"/>
          <p:cNvPicPr>
            <a:picLocks noChangeAspect="1"/>
          </p:cNvPicPr>
          <p:nvPr/>
        </p:nvPicPr>
        <p:blipFill>
          <a:blip r:embed="rId2">
            <a:extLst/>
          </a:blip>
          <a:stretch>
            <a:fillRect/>
          </a:stretch>
        </p:blipFill>
        <p:spPr>
          <a:xfrm>
            <a:off x="10709723" y="3572590"/>
            <a:ext cx="6061538" cy="4453889"/>
          </a:xfrm>
          <a:prstGeom prst="rect">
            <a:avLst/>
          </a:prstGeom>
          <a:ln w="12700">
            <a:miter lim="400000"/>
          </a:ln>
        </p:spPr>
      </p:pic>
      <p:pic>
        <p:nvPicPr>
          <p:cNvPr id="178" name="Image" descr="Image"/>
          <p:cNvPicPr>
            <a:picLocks noChangeAspect="1"/>
          </p:cNvPicPr>
          <p:nvPr/>
        </p:nvPicPr>
        <p:blipFill>
          <a:blip r:embed="rId3">
            <a:extLst/>
          </a:blip>
          <a:srcRect l="39419" t="13704" r="32167" b="0"/>
          <a:stretch>
            <a:fillRect/>
          </a:stretch>
        </p:blipFill>
        <p:spPr>
          <a:xfrm>
            <a:off x="17692902" y="6667627"/>
            <a:ext cx="1464854" cy="4448984"/>
          </a:xfrm>
          <a:prstGeom prst="rect">
            <a:avLst/>
          </a:prstGeom>
          <a:ln w="12700">
            <a:miter lim="400000"/>
          </a:ln>
        </p:spPr>
      </p:pic>
      <p:pic>
        <p:nvPicPr>
          <p:cNvPr id="179" name="headshot_2019.jpeg" descr="headshot_2019.jpeg"/>
          <p:cNvPicPr>
            <a:picLocks noChangeAspect="1"/>
          </p:cNvPicPr>
          <p:nvPr/>
        </p:nvPicPr>
        <p:blipFill>
          <a:blip r:embed="rId4">
            <a:extLst/>
          </a:blip>
          <a:stretch>
            <a:fillRect/>
          </a:stretch>
        </p:blipFill>
        <p:spPr>
          <a:xfrm>
            <a:off x="20092111" y="3281186"/>
            <a:ext cx="3563427" cy="3563427"/>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80" name="Text"/>
          <p:cNvSpPr txBox="1"/>
          <p:nvPr/>
        </p:nvSpPr>
        <p:spPr>
          <a:xfrm>
            <a:off x="8808153" y="671830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400"/>
              </a:lnSpc>
              <a:defRPr b="0" sz="1200" u="sng">
                <a:solidFill>
                  <a:srgbClr val="0000EE"/>
                </a:solidFill>
                <a:latin typeface="Times Roman"/>
                <a:ea typeface="Times Roman"/>
                <a:cs typeface="Times Roman"/>
                <a:sym typeface="Times Roman"/>
              </a:defRPr>
            </a:lvl1pPr>
          </a:lstStyle>
          <a:p>
            <a:pPr/>
            <a:r>
              <a:t> </a:t>
            </a:r>
          </a:p>
        </p:txBody>
      </p:sp>
      <p:pic>
        <p:nvPicPr>
          <p:cNvPr id="181" name="Image" descr="Image"/>
          <p:cNvPicPr>
            <a:picLocks noChangeAspect="1"/>
          </p:cNvPicPr>
          <p:nvPr/>
        </p:nvPicPr>
        <p:blipFill>
          <a:blip r:embed="rId5">
            <a:extLst/>
          </a:blip>
          <a:stretch>
            <a:fillRect/>
          </a:stretch>
        </p:blipFill>
        <p:spPr>
          <a:xfrm>
            <a:off x="10709723" y="11208926"/>
            <a:ext cx="5357813" cy="2303861"/>
          </a:xfrm>
          <a:prstGeom prst="rect">
            <a:avLst/>
          </a:prstGeom>
          <a:ln w="12700">
            <a:miter lim="400000"/>
          </a:ln>
        </p:spPr>
      </p:pic>
      <p:pic>
        <p:nvPicPr>
          <p:cNvPr id="182" name="freshEHR-logo_colour_small.png" descr="freshEHR-logo_colour_small.png"/>
          <p:cNvPicPr>
            <a:picLocks noChangeAspect="1"/>
          </p:cNvPicPr>
          <p:nvPr/>
        </p:nvPicPr>
        <p:blipFill>
          <a:blip r:embed="rId6">
            <a:extLst/>
          </a:blip>
          <a:stretch>
            <a:fillRect/>
          </a:stretch>
        </p:blipFill>
        <p:spPr>
          <a:xfrm>
            <a:off x="21589905" y="11322898"/>
            <a:ext cx="2075916" cy="2075917"/>
          </a:xfrm>
          <a:prstGeom prst="rect">
            <a:avLst/>
          </a:prstGeom>
          <a:ln w="12700">
            <a:miter lim="400000"/>
          </a:ln>
        </p:spPr>
      </p:pic>
      <p:pic>
        <p:nvPicPr>
          <p:cNvPr id="183" name="20200805_175035.jpg" descr="20200805_175035.jpg"/>
          <p:cNvPicPr>
            <a:picLocks noChangeAspect="1"/>
          </p:cNvPicPr>
          <p:nvPr/>
        </p:nvPicPr>
        <p:blipFill>
          <a:blip r:embed="rId7">
            <a:extLst/>
          </a:blip>
          <a:stretch>
            <a:fillRect/>
          </a:stretch>
        </p:blipFill>
        <p:spPr>
          <a:xfrm>
            <a:off x="1018024" y="3006729"/>
            <a:ext cx="7942530" cy="1059004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open Platform - vendor-neutra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open Platform - vendor-neutral</a:t>
            </a:r>
          </a:p>
        </p:txBody>
      </p:sp>
      <p:pic>
        <p:nvPicPr>
          <p:cNvPr id="315" name="Image" descr="Image"/>
          <p:cNvPicPr>
            <a:picLocks noChangeAspect="1"/>
          </p:cNvPicPr>
          <p:nvPr/>
        </p:nvPicPr>
        <p:blipFill>
          <a:blip r:embed="rId2">
            <a:extLst/>
          </a:blip>
          <a:stretch>
            <a:fillRect/>
          </a:stretch>
        </p:blipFill>
        <p:spPr>
          <a:xfrm>
            <a:off x="18271849" y="2576048"/>
            <a:ext cx="5517940" cy="3579765"/>
          </a:xfrm>
          <a:prstGeom prst="rect">
            <a:avLst/>
          </a:prstGeom>
          <a:ln w="12700">
            <a:miter lim="400000"/>
          </a:ln>
        </p:spPr>
      </p:pic>
      <p:pic>
        <p:nvPicPr>
          <p:cNvPr id="316" name="Image" descr="Image"/>
          <p:cNvPicPr>
            <a:picLocks noChangeAspect="1"/>
          </p:cNvPicPr>
          <p:nvPr/>
        </p:nvPicPr>
        <p:blipFill>
          <a:blip r:embed="rId3">
            <a:extLst/>
          </a:blip>
          <a:stretch>
            <a:fillRect/>
          </a:stretch>
        </p:blipFill>
        <p:spPr>
          <a:xfrm>
            <a:off x="1460228" y="2530380"/>
            <a:ext cx="14665704" cy="108871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What is openEH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What is openEHR?</a:t>
            </a:r>
          </a:p>
        </p:txBody>
      </p:sp>
      <p:sp>
        <p:nvSpPr>
          <p:cNvPr id="319" name="open specification for a health ‘information model’…"/>
          <p:cNvSpPr txBox="1"/>
          <p:nvPr>
            <p:ph type="body" sz="half" idx="4294967295"/>
          </p:nvPr>
        </p:nvSpPr>
        <p:spPr>
          <a:xfrm>
            <a:off x="769344" y="2701597"/>
            <a:ext cx="10543386" cy="10075414"/>
          </a:xfrm>
          <a:prstGeom prst="rect">
            <a:avLst/>
          </a:prstGeom>
        </p:spPr>
        <p:txBody>
          <a:bodyPr lIns="178593" tIns="178593" rIns="178593" bIns="178593"/>
          <a:lstStyle/>
          <a:p>
            <a:pPr marL="543277" indent="-543277" defTabSz="722947">
              <a:spcBef>
                <a:spcPts val="1400"/>
              </a:spcBef>
              <a:buSzPct val="45000"/>
              <a:buBlip>
                <a:blip r:embed="rId2"/>
              </a:buBlip>
              <a:defRPr sz="4400">
                <a:latin typeface="Helvetica Light"/>
                <a:ea typeface="Helvetica Light"/>
                <a:cs typeface="Helvetica Light"/>
                <a:sym typeface="Helvetica Light"/>
              </a:defRPr>
            </a:pPr>
            <a:r>
              <a:t>open specification for a health ‘information model’</a:t>
            </a:r>
          </a:p>
          <a:p>
            <a:pPr lvl="1" marL="934437" indent="-543277" defTabSz="722947">
              <a:spcBef>
                <a:spcPts val="1400"/>
              </a:spcBef>
              <a:buSzPct val="45000"/>
              <a:buBlip>
                <a:blip r:embed="rId2"/>
              </a:buBlip>
              <a:defRPr sz="4400">
                <a:latin typeface="Helvetica Light"/>
                <a:ea typeface="Helvetica Light"/>
                <a:cs typeface="Helvetica Light"/>
                <a:sym typeface="Helvetica Light"/>
              </a:defRPr>
            </a:pPr>
            <a:r>
              <a:t>supporting an open platform ecosystem</a:t>
            </a:r>
          </a:p>
          <a:p>
            <a:pPr lvl="1" marL="929005" indent="-537844" defTabSz="722947">
              <a:spcBef>
                <a:spcPts val="1400"/>
              </a:spcBef>
              <a:buSzPct val="45000"/>
              <a:buBlip>
                <a:blip r:embed="rId2"/>
              </a:buBlip>
              <a:defRPr sz="3872">
                <a:latin typeface="Helvetica Light"/>
                <a:ea typeface="Helvetica Light"/>
                <a:cs typeface="Helvetica Light"/>
                <a:sym typeface="Helvetica Light"/>
              </a:defRPr>
            </a:pPr>
            <a:r>
              <a:t>vendor /technology/license neutral</a:t>
            </a:r>
          </a:p>
          <a:p>
            <a:pPr lvl="1" marL="934437" indent="-543277" defTabSz="722947">
              <a:spcBef>
                <a:spcPts val="1400"/>
              </a:spcBef>
              <a:buSzPct val="45000"/>
              <a:buBlip>
                <a:blip r:embed="rId2"/>
              </a:buBlip>
              <a:defRPr sz="4400">
                <a:latin typeface="Helvetica Light"/>
                <a:ea typeface="Helvetica Light"/>
                <a:cs typeface="Helvetica Light"/>
                <a:sym typeface="Helvetica Light"/>
              </a:defRPr>
            </a:pPr>
          </a:p>
          <a:p>
            <a:pPr marL="543277" indent="-543277" defTabSz="722947">
              <a:spcBef>
                <a:spcPts val="1400"/>
              </a:spcBef>
              <a:buSzPct val="45000"/>
              <a:buBlip>
                <a:blip r:embed="rId2"/>
              </a:buBlip>
              <a:defRPr sz="4400">
                <a:latin typeface="Helvetica Light"/>
                <a:ea typeface="Helvetica Light"/>
                <a:cs typeface="Helvetica Light"/>
                <a:sym typeface="Helvetica Light"/>
              </a:defRPr>
            </a:pPr>
            <a:r>
              <a:t>Non-profit ‘industry / clinical/ health organisation’ collaborative</a:t>
            </a:r>
          </a:p>
          <a:p>
            <a:pPr lvl="1" marL="929005" indent="-537844" defTabSz="722947">
              <a:spcBef>
                <a:spcPts val="1400"/>
              </a:spcBef>
              <a:buSzPct val="45000"/>
              <a:buBlip>
                <a:blip r:embed="rId2"/>
              </a:buBlip>
              <a:defRPr sz="3872">
                <a:latin typeface="Helvetica Light"/>
                <a:ea typeface="Helvetica Light"/>
                <a:cs typeface="Helvetica Light"/>
                <a:sym typeface="Helvetica Light"/>
              </a:defRPr>
            </a:pPr>
            <a:r>
              <a:t>openEHR International</a:t>
            </a:r>
          </a:p>
          <a:p>
            <a:pPr lvl="1" marL="929005" indent="-537844" defTabSz="722947">
              <a:spcBef>
                <a:spcPts val="1400"/>
              </a:spcBef>
              <a:buSzPct val="45000"/>
              <a:buBlip>
                <a:blip r:embed="rId2"/>
              </a:buBlip>
              <a:defRPr sz="3872">
                <a:latin typeface="Helvetica Light"/>
                <a:ea typeface="Helvetica Light"/>
                <a:cs typeface="Helvetica Light"/>
                <a:sym typeface="Helvetica Light"/>
              </a:defRPr>
            </a:pPr>
            <a:r>
              <a:rPr u="sng">
                <a:hlinkClick r:id="rId3" invalidUrl="" action="" tgtFrame="" tooltip="" history="1" highlightClick="0" endSnd="0"/>
              </a:rPr>
              <a:t>openehr.org</a:t>
            </a:r>
          </a:p>
          <a:p>
            <a:pPr lvl="1" marL="929005" indent="-537844" defTabSz="722947">
              <a:spcBef>
                <a:spcPts val="1400"/>
              </a:spcBef>
              <a:buSzPct val="45000"/>
              <a:buBlip>
                <a:blip r:embed="rId2"/>
              </a:buBlip>
              <a:defRPr sz="3872">
                <a:latin typeface="Helvetica Light"/>
                <a:ea typeface="Helvetica Light"/>
                <a:cs typeface="Helvetica Light"/>
                <a:sym typeface="Helvetica Light"/>
              </a:defRPr>
            </a:pPr>
            <a:r>
              <a:rPr u="sng">
                <a:hlinkClick r:id="rId4" invalidUrl="" action="" tgtFrame="" tooltip="" history="1" highlightClick="0" endSnd="0"/>
              </a:rPr>
              <a:t>specifications.openehr.org</a:t>
            </a:r>
            <a:r>
              <a:t> -specifications</a:t>
            </a:r>
          </a:p>
          <a:p>
            <a:pPr lvl="1" marL="929005" indent="-537844" defTabSz="722947">
              <a:spcBef>
                <a:spcPts val="1400"/>
              </a:spcBef>
              <a:buSzPct val="45000"/>
              <a:buBlip>
                <a:blip r:embed="rId2"/>
              </a:buBlip>
              <a:defRPr sz="3872">
                <a:latin typeface="Helvetica Light"/>
                <a:ea typeface="Helvetica Light"/>
                <a:cs typeface="Helvetica Light"/>
                <a:sym typeface="Helvetica Light"/>
              </a:defRPr>
            </a:pPr>
            <a:r>
              <a:rPr u="sng">
                <a:hlinkClick r:id="rId5" invalidUrl="" action="" tgtFrame="" tooltip="" history="1" highlightClick="0" endSnd="0"/>
              </a:rPr>
              <a:t>ckm.openehr.org</a:t>
            </a:r>
            <a:r>
              <a:t> - clinical models</a:t>
            </a:r>
          </a:p>
        </p:txBody>
      </p:sp>
      <p:pic>
        <p:nvPicPr>
          <p:cNvPr id="320" name="Image" descr="Image"/>
          <p:cNvPicPr>
            <a:picLocks noChangeAspect="1"/>
          </p:cNvPicPr>
          <p:nvPr/>
        </p:nvPicPr>
        <p:blipFill>
          <a:blip r:embed="rId6">
            <a:extLst/>
          </a:blip>
          <a:srcRect l="2412" t="5148" r="0" b="0"/>
          <a:stretch>
            <a:fillRect/>
          </a:stretch>
        </p:blipFill>
        <p:spPr>
          <a:xfrm>
            <a:off x="11781696" y="2064345"/>
            <a:ext cx="7711872" cy="4390533"/>
          </a:xfrm>
          <a:prstGeom prst="rect">
            <a:avLst/>
          </a:prstGeom>
          <a:ln w="12700">
            <a:miter lim="400000"/>
          </a:ln>
          <a:effectLst>
            <a:outerShdw sx="100000" sy="100000" kx="0" ky="0" algn="b" rotWithShape="0" blurRad="355600" dist="177800" dir="5400000">
              <a:srgbClr val="000000">
                <a:alpha val="70000"/>
              </a:srgbClr>
            </a:outerShdw>
          </a:effectLst>
        </p:spPr>
      </p:pic>
      <p:pic>
        <p:nvPicPr>
          <p:cNvPr id="321" name="Image" descr="Image"/>
          <p:cNvPicPr>
            <a:picLocks noChangeAspect="1"/>
          </p:cNvPicPr>
          <p:nvPr/>
        </p:nvPicPr>
        <p:blipFill>
          <a:blip r:embed="rId7">
            <a:extLst/>
          </a:blip>
          <a:stretch>
            <a:fillRect/>
          </a:stretch>
        </p:blipFill>
        <p:spPr>
          <a:xfrm>
            <a:off x="14543561" y="6595521"/>
            <a:ext cx="7613413" cy="662990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openEHR - vendor-neutral information model for persistence"/>
          <p:cNvSpPr txBox="1"/>
          <p:nvPr>
            <p:ph type="body" idx="21"/>
          </p:nvPr>
        </p:nvSpPr>
        <p:spPr>
          <a:xfrm>
            <a:off x="433686" y="391090"/>
            <a:ext cx="15009765" cy="1722989"/>
          </a:xfrm>
          <a:prstGeom prst="rect">
            <a:avLst/>
          </a:prstGeom>
          <a:extLst>
            <a:ext uri="{C572A759-6A51-4108-AA02-DFA0A04FC94B}">
              <ma14:wrappingTextBoxFlag xmlns:ma14="http://schemas.microsoft.com/office/mac/drawingml/2011/main" val="1"/>
            </a:ext>
          </a:extLst>
        </p:spPr>
        <p:txBody>
          <a:bodyPr/>
          <a:lstStyle>
            <a:lvl1pPr marL="0" indent="0" defTabSz="387984">
              <a:spcBef>
                <a:spcPts val="0"/>
              </a:spcBef>
              <a:buSzTx/>
              <a:buNone/>
              <a:defRPr sz="5264">
                <a:latin typeface="+mn-lt"/>
                <a:ea typeface="+mn-ea"/>
                <a:cs typeface="+mn-cs"/>
                <a:sym typeface="Helvetica Neue Medium"/>
              </a:defRPr>
            </a:lvl1pPr>
          </a:lstStyle>
          <a:p>
            <a:pPr/>
            <a:r>
              <a:t>openEHR - vendor-neutral information model for persistence</a:t>
            </a:r>
          </a:p>
        </p:txBody>
      </p:sp>
      <p:pic>
        <p:nvPicPr>
          <p:cNvPr id="324" name="Image" descr="Image"/>
          <p:cNvPicPr>
            <a:picLocks noChangeAspect="1"/>
          </p:cNvPicPr>
          <p:nvPr/>
        </p:nvPicPr>
        <p:blipFill>
          <a:blip r:embed="rId2">
            <a:extLst/>
          </a:blip>
          <a:stretch>
            <a:fillRect/>
          </a:stretch>
        </p:blipFill>
        <p:spPr>
          <a:xfrm>
            <a:off x="-147770" y="2525690"/>
            <a:ext cx="8368804" cy="6127160"/>
          </a:xfrm>
          <a:prstGeom prst="rect">
            <a:avLst/>
          </a:prstGeom>
          <a:ln w="12700">
            <a:miter lim="400000"/>
          </a:ln>
        </p:spPr>
      </p:pic>
      <p:sp>
        <p:nvSpPr>
          <p:cNvPr id="325" name="Reference model"/>
          <p:cNvSpPr txBox="1"/>
          <p:nvPr/>
        </p:nvSpPr>
        <p:spPr>
          <a:xfrm>
            <a:off x="1678046" y="9064461"/>
            <a:ext cx="321068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Reference model</a:t>
            </a:r>
          </a:p>
        </p:txBody>
      </p:sp>
      <p:sp>
        <p:nvSpPr>
          <p:cNvPr id="326" name="Templates"/>
          <p:cNvSpPr txBox="1"/>
          <p:nvPr/>
        </p:nvSpPr>
        <p:spPr>
          <a:xfrm>
            <a:off x="19442971" y="9499121"/>
            <a:ext cx="197586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Templates</a:t>
            </a:r>
          </a:p>
        </p:txBody>
      </p:sp>
      <p:sp>
        <p:nvSpPr>
          <p:cNvPr id="327" name="Archetypes"/>
          <p:cNvSpPr txBox="1"/>
          <p:nvPr/>
        </p:nvSpPr>
        <p:spPr>
          <a:xfrm>
            <a:off x="9742207" y="11599525"/>
            <a:ext cx="2167891"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Archetypes</a:t>
            </a:r>
          </a:p>
        </p:txBody>
      </p:sp>
      <p:pic>
        <p:nvPicPr>
          <p:cNvPr id="328" name="Image" descr="Image"/>
          <p:cNvPicPr>
            <a:picLocks noChangeAspect="1"/>
          </p:cNvPicPr>
          <p:nvPr/>
        </p:nvPicPr>
        <p:blipFill>
          <a:blip r:embed="rId3">
            <a:extLst/>
          </a:blip>
          <a:stretch>
            <a:fillRect/>
          </a:stretch>
        </p:blipFill>
        <p:spPr>
          <a:xfrm>
            <a:off x="11440692" y="2347688"/>
            <a:ext cx="12683084" cy="6300171"/>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29" name="Image" descr="Image"/>
          <p:cNvPicPr>
            <a:picLocks noChangeAspect="1"/>
          </p:cNvPicPr>
          <p:nvPr/>
        </p:nvPicPr>
        <p:blipFill>
          <a:blip r:embed="rId4">
            <a:extLst/>
          </a:blip>
          <a:stretch>
            <a:fillRect/>
          </a:stretch>
        </p:blipFill>
        <p:spPr>
          <a:xfrm>
            <a:off x="5934680" y="5505246"/>
            <a:ext cx="9782945" cy="512733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openEHR tooling"/>
          <p:cNvSpPr txBox="1"/>
          <p:nvPr>
            <p:ph type="body" idx="21"/>
          </p:nvPr>
        </p:nvSpPr>
        <p:spPr>
          <a:xfrm>
            <a:off x="433686" y="391090"/>
            <a:ext cx="15009765" cy="1722989"/>
          </a:xfrm>
          <a:prstGeom prst="rect">
            <a:avLst/>
          </a:prstGeom>
          <a:extLst>
            <a:ext uri="{C572A759-6A51-4108-AA02-DFA0A04FC94B}">
              <ma14:wrappingTextBoxFlag xmlns:ma14="http://schemas.microsoft.com/office/mac/drawingml/2011/main" val="1"/>
            </a:ext>
          </a:extLst>
        </p:spPr>
        <p:txBody>
          <a:bodyPr/>
          <a:lstStyle>
            <a:lvl1pPr marL="0" indent="0" defTabSz="792479">
              <a:spcBef>
                <a:spcPts val="0"/>
              </a:spcBef>
              <a:buSzTx/>
              <a:buNone/>
              <a:defRPr sz="10752">
                <a:latin typeface="+mn-lt"/>
                <a:ea typeface="+mn-ea"/>
                <a:cs typeface="+mn-cs"/>
                <a:sym typeface="Helvetica Neue Medium"/>
              </a:defRPr>
            </a:lvl1pPr>
          </a:lstStyle>
          <a:p>
            <a:pPr/>
            <a:r>
              <a:t>openEHR tooling</a:t>
            </a:r>
          </a:p>
        </p:txBody>
      </p:sp>
      <p:pic>
        <p:nvPicPr>
          <p:cNvPr id="332" name="Image" descr="Image"/>
          <p:cNvPicPr>
            <a:picLocks noChangeAspect="1"/>
          </p:cNvPicPr>
          <p:nvPr/>
        </p:nvPicPr>
        <p:blipFill>
          <a:blip r:embed="rId2">
            <a:extLst/>
          </a:blip>
          <a:stretch>
            <a:fillRect/>
          </a:stretch>
        </p:blipFill>
        <p:spPr>
          <a:xfrm>
            <a:off x="425354" y="2786276"/>
            <a:ext cx="12786772" cy="7789154"/>
          </a:xfrm>
          <a:prstGeom prst="rect">
            <a:avLst/>
          </a:prstGeom>
          <a:ln w="12700">
            <a:miter lim="400000"/>
          </a:ln>
        </p:spPr>
      </p:pic>
      <p:pic>
        <p:nvPicPr>
          <p:cNvPr id="333" name="Image" descr="Image"/>
          <p:cNvPicPr>
            <a:picLocks noChangeAspect="1"/>
          </p:cNvPicPr>
          <p:nvPr/>
        </p:nvPicPr>
        <p:blipFill>
          <a:blip r:embed="rId3">
            <a:extLst/>
          </a:blip>
          <a:stretch>
            <a:fillRect/>
          </a:stretch>
        </p:blipFill>
        <p:spPr>
          <a:xfrm>
            <a:off x="10303585" y="5091540"/>
            <a:ext cx="13491529" cy="8381239"/>
          </a:xfrm>
          <a:prstGeom prst="rect">
            <a:avLst/>
          </a:prstGeom>
          <a:ln w="12700">
            <a:miter lim="400000"/>
          </a:ln>
        </p:spPr>
      </p:pic>
      <p:sp>
        <p:nvSpPr>
          <p:cNvPr id="334" name="https://openehr.org/ckm"/>
          <p:cNvSpPr txBox="1"/>
          <p:nvPr/>
        </p:nvSpPr>
        <p:spPr>
          <a:xfrm>
            <a:off x="582458" y="10724161"/>
            <a:ext cx="44619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600" u="sng">
                <a:solidFill>
                  <a:srgbClr val="0000EE"/>
                </a:solidFill>
                <a:latin typeface="Times Roman"/>
                <a:ea typeface="Times Roman"/>
                <a:cs typeface="Times Roman"/>
                <a:sym typeface="Times Roman"/>
                <a:hlinkClick r:id="rId4" invalidUrl="" action="" tgtFrame="" tooltip="" history="1" highlightClick="0" endSnd="0"/>
              </a:defRPr>
            </a:lvl1pPr>
          </a:lstStyle>
          <a:p>
            <a:pPr/>
            <a:r>
              <a:rPr>
                <a:hlinkClick r:id="rId4" invalidUrl="" action="" tgtFrame="" tooltip="" history="1" highlightClick="0" endSnd="0"/>
              </a:rPr>
              <a:t>https://openehr.org/ckm</a:t>
            </a:r>
          </a:p>
        </p:txBody>
      </p:sp>
      <p:sp>
        <p:nvSpPr>
          <p:cNvPr id="335" name="https://tools.openehr.org/"/>
          <p:cNvSpPr txBox="1"/>
          <p:nvPr/>
        </p:nvSpPr>
        <p:spPr>
          <a:xfrm>
            <a:off x="19127027" y="4198607"/>
            <a:ext cx="46782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600" u="sng">
                <a:solidFill>
                  <a:srgbClr val="0000EE"/>
                </a:solidFill>
                <a:latin typeface="Times Roman"/>
                <a:ea typeface="Times Roman"/>
                <a:cs typeface="Times Roman"/>
                <a:sym typeface="Times Roman"/>
                <a:hlinkClick r:id="rId5" invalidUrl="" action="" tgtFrame="" tooltip="" history="1" highlightClick="0" endSnd="0"/>
              </a:defRPr>
            </a:lvl1pPr>
          </a:lstStyle>
          <a:p>
            <a:pPr/>
            <a:r>
              <a:rPr>
                <a:hlinkClick r:id="rId5" invalidUrl="" action="" tgtFrame="" tooltip="" history="1" highlightClick="0" endSnd="0"/>
              </a:rPr>
              <a:t>https://tools.openehr.org/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Archetypes and templates"/>
          <p:cNvSpPr txBox="1"/>
          <p:nvPr>
            <p:ph type="body" idx="21"/>
          </p:nvPr>
        </p:nvSpPr>
        <p:spPr>
          <a:xfrm>
            <a:off x="385400" y="391090"/>
            <a:ext cx="18970657" cy="1545409"/>
          </a:xfrm>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Archetypes and templates</a:t>
            </a:r>
          </a:p>
        </p:txBody>
      </p:sp>
      <p:pic>
        <p:nvPicPr>
          <p:cNvPr id="338" name="0_0.png" descr="0_0.png"/>
          <p:cNvPicPr>
            <a:picLocks noChangeAspect="1"/>
          </p:cNvPicPr>
          <p:nvPr/>
        </p:nvPicPr>
        <p:blipFill>
          <a:blip r:embed="rId2">
            <a:extLst/>
          </a:blip>
          <a:stretch>
            <a:fillRect/>
          </a:stretch>
        </p:blipFill>
        <p:spPr>
          <a:xfrm>
            <a:off x="12495609" y="2814895"/>
            <a:ext cx="4517805" cy="9035609"/>
          </a:xfrm>
          <a:prstGeom prst="rect">
            <a:avLst/>
          </a:prstGeom>
          <a:ln w="12700">
            <a:miter lim="400000"/>
          </a:ln>
        </p:spPr>
      </p:pic>
      <p:pic>
        <p:nvPicPr>
          <p:cNvPr id="339" name="0_0.png" descr="0_0.png"/>
          <p:cNvPicPr>
            <a:picLocks noChangeAspect="1"/>
          </p:cNvPicPr>
          <p:nvPr/>
        </p:nvPicPr>
        <p:blipFill>
          <a:blip r:embed="rId3">
            <a:extLst/>
          </a:blip>
          <a:stretch>
            <a:fillRect/>
          </a:stretch>
        </p:blipFill>
        <p:spPr>
          <a:xfrm>
            <a:off x="2879284" y="2822887"/>
            <a:ext cx="4524786" cy="9049569"/>
          </a:xfrm>
          <a:prstGeom prst="rect">
            <a:avLst/>
          </a:prstGeom>
          <a:ln w="12700">
            <a:miter lim="400000"/>
          </a:ln>
        </p:spPr>
      </p:pic>
      <p:pic>
        <p:nvPicPr>
          <p:cNvPr id="340" name="0_0.png" descr="0_0.png"/>
          <p:cNvPicPr>
            <a:picLocks noChangeAspect="0"/>
          </p:cNvPicPr>
          <p:nvPr/>
        </p:nvPicPr>
        <p:blipFill>
          <a:blip r:embed="rId4">
            <a:extLst/>
          </a:blip>
          <a:srcRect l="4082" t="0" r="5908" b="0"/>
          <a:stretch>
            <a:fillRect/>
          </a:stretch>
        </p:blipFill>
        <p:spPr>
          <a:xfrm>
            <a:off x="11292675" y="3367742"/>
            <a:ext cx="9998620" cy="9049430"/>
          </a:xfrm>
          <a:prstGeom prst="rect">
            <a:avLst/>
          </a:prstGeom>
          <a:ln w="12700">
            <a:miter lim="400000"/>
          </a:ln>
        </p:spPr>
      </p:pic>
      <p:sp>
        <p:nvSpPr>
          <p:cNvPr id="341" name="Oximetry"/>
          <p:cNvSpPr/>
          <p:nvPr/>
        </p:nvSpPr>
        <p:spPr>
          <a:xfrm>
            <a:off x="8708437" y="8330830"/>
            <a:ext cx="1970253" cy="646734"/>
          </a:xfrm>
          <a:prstGeom prst="rect">
            <a:avLst/>
          </a:prstGeom>
          <a:gradFill>
            <a:gsLst>
              <a:gs pos="0">
                <a:srgbClr val="C9A8EA"/>
              </a:gs>
              <a:gs pos="35000">
                <a:srgbClr val="D9C2EF"/>
              </a:gs>
              <a:gs pos="100000">
                <a:srgbClr val="F0E7FA"/>
              </a:gs>
            </a:gsLst>
            <a:lin ang="16200000"/>
          </a:gra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Oximetry</a:t>
            </a:r>
          </a:p>
        </p:txBody>
      </p:sp>
      <p:sp>
        <p:nvSpPr>
          <p:cNvPr id="342" name="Line"/>
          <p:cNvSpPr/>
          <p:nvPr/>
        </p:nvSpPr>
        <p:spPr>
          <a:xfrm>
            <a:off x="10701778" y="5751431"/>
            <a:ext cx="2244763" cy="1"/>
          </a:xfrm>
          <a:prstGeom prst="line">
            <a:avLst/>
          </a:prstGeom>
          <a:ln w="25400">
            <a:solidFill>
              <a:srgbClr val="8184C8"/>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43" name="Issue"/>
          <p:cNvSpPr/>
          <p:nvPr/>
        </p:nvSpPr>
        <p:spPr>
          <a:xfrm>
            <a:off x="8721491" y="5487624"/>
            <a:ext cx="1957199" cy="541921"/>
          </a:xfrm>
          <a:prstGeom prst="rect">
            <a:avLst/>
          </a:prstGeom>
          <a:gradFill>
            <a:gsLst>
              <a:gs pos="0">
                <a:srgbClr val="9DB7FF"/>
              </a:gs>
              <a:gs pos="35000">
                <a:srgbClr val="BACCFF"/>
              </a:gs>
              <a:gs pos="100000">
                <a:srgbClr val="E5EBFF"/>
              </a:gs>
            </a:gsLst>
            <a:lin ang="16200000"/>
          </a:gra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Issue</a:t>
            </a:r>
          </a:p>
        </p:txBody>
      </p:sp>
      <p:sp>
        <p:nvSpPr>
          <p:cNvPr id="344" name="Line"/>
          <p:cNvSpPr/>
          <p:nvPr/>
        </p:nvSpPr>
        <p:spPr>
          <a:xfrm flipH="1">
            <a:off x="6383246" y="5758584"/>
            <a:ext cx="2241050" cy="1"/>
          </a:xfrm>
          <a:prstGeom prst="line">
            <a:avLst/>
          </a:prstGeom>
          <a:ln w="25400">
            <a:solidFill>
              <a:srgbClr val="8184C8"/>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45" name="Line"/>
          <p:cNvSpPr/>
          <p:nvPr/>
        </p:nvSpPr>
        <p:spPr>
          <a:xfrm>
            <a:off x="10729954" y="6531985"/>
            <a:ext cx="2188411" cy="1"/>
          </a:xfrm>
          <a:prstGeom prst="line">
            <a:avLst/>
          </a:prstGeom>
          <a:ln w="25400">
            <a:solidFill>
              <a:srgbClr val="87C82A"/>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46" name="Weight"/>
          <p:cNvSpPr/>
          <p:nvPr/>
        </p:nvSpPr>
        <p:spPr>
          <a:xfrm>
            <a:off x="8708437" y="6156936"/>
            <a:ext cx="1970253" cy="599461"/>
          </a:xfrm>
          <a:prstGeom prst="rect">
            <a:avLst/>
          </a:prstGeom>
          <a:gradFill>
            <a:gsLst>
              <a:gs pos="0">
                <a:srgbClr val="A6E2AB"/>
              </a:gs>
              <a:gs pos="35000">
                <a:srgbClr val="C1E9C5"/>
              </a:gs>
              <a:gs pos="100000">
                <a:srgbClr val="E7F7E8"/>
              </a:gs>
            </a:gsLst>
            <a:lin ang="16200000"/>
          </a:gra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Weight</a:t>
            </a:r>
          </a:p>
        </p:txBody>
      </p:sp>
      <p:sp>
        <p:nvSpPr>
          <p:cNvPr id="347" name="Line"/>
          <p:cNvSpPr/>
          <p:nvPr/>
        </p:nvSpPr>
        <p:spPr>
          <a:xfrm flipH="1">
            <a:off x="6232322" y="6656404"/>
            <a:ext cx="2427408" cy="1"/>
          </a:xfrm>
          <a:prstGeom prst="line">
            <a:avLst/>
          </a:prstGeom>
          <a:ln w="25400">
            <a:solidFill>
              <a:srgbClr val="87C82A"/>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48" name="Blood Pressure"/>
          <p:cNvSpPr/>
          <p:nvPr/>
        </p:nvSpPr>
        <p:spPr>
          <a:xfrm>
            <a:off x="8699336" y="6887884"/>
            <a:ext cx="1970253" cy="584607"/>
          </a:xfrm>
          <a:prstGeom prst="rect">
            <a:avLst/>
          </a:prstGeom>
          <a:gradFill>
            <a:gsLst>
              <a:gs pos="0">
                <a:srgbClr val="FFE9AA"/>
              </a:gs>
              <a:gs pos="35000">
                <a:srgbClr val="FFEFC3"/>
              </a:gs>
              <a:gs pos="100000">
                <a:srgbClr val="FFF9E8"/>
              </a:gs>
            </a:gsLst>
            <a:lin ang="16200000"/>
          </a:gra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Blood Pressure</a:t>
            </a:r>
          </a:p>
        </p:txBody>
      </p:sp>
      <p:sp>
        <p:nvSpPr>
          <p:cNvPr id="349" name="Line"/>
          <p:cNvSpPr/>
          <p:nvPr/>
        </p:nvSpPr>
        <p:spPr>
          <a:xfrm flipH="1">
            <a:off x="6198629" y="7199631"/>
            <a:ext cx="2491722" cy="435009"/>
          </a:xfrm>
          <a:prstGeom prst="line">
            <a:avLst/>
          </a:prstGeom>
          <a:ln w="25400">
            <a:solidFill>
              <a:srgbClr val="FFE65F"/>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0" name="Line"/>
          <p:cNvSpPr/>
          <p:nvPr/>
        </p:nvSpPr>
        <p:spPr>
          <a:xfrm>
            <a:off x="10660380" y="7184791"/>
            <a:ext cx="2255997" cy="1"/>
          </a:xfrm>
          <a:prstGeom prst="line">
            <a:avLst/>
          </a:prstGeom>
          <a:ln w="25400">
            <a:solidFill>
              <a:srgbClr val="FFE65F"/>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1" name="Line"/>
          <p:cNvSpPr/>
          <p:nvPr/>
        </p:nvSpPr>
        <p:spPr>
          <a:xfrm>
            <a:off x="10701982" y="7203048"/>
            <a:ext cx="2177466" cy="606439"/>
          </a:xfrm>
          <a:prstGeom prst="line">
            <a:avLst/>
          </a:prstGeom>
          <a:ln w="25400">
            <a:solidFill>
              <a:srgbClr val="FFE65F"/>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2" name="HbA1c"/>
          <p:cNvSpPr/>
          <p:nvPr/>
        </p:nvSpPr>
        <p:spPr>
          <a:xfrm>
            <a:off x="8699336" y="7568810"/>
            <a:ext cx="1970253" cy="647545"/>
          </a:xfrm>
          <a:prstGeom prst="rect">
            <a:avLst/>
          </a:prstGeom>
          <a:gradFill>
            <a:gsLst>
              <a:gs pos="0">
                <a:srgbClr val="FFBDAA"/>
              </a:gs>
              <a:gs pos="35000">
                <a:srgbClr val="FFD0C3"/>
              </a:gs>
              <a:gs pos="100000">
                <a:srgbClr val="FFEDE8"/>
              </a:gs>
            </a:gsLst>
            <a:lin ang="16200000"/>
          </a:gra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HbA1c</a:t>
            </a:r>
          </a:p>
        </p:txBody>
      </p:sp>
      <p:sp>
        <p:nvSpPr>
          <p:cNvPr id="353" name="Line"/>
          <p:cNvSpPr/>
          <p:nvPr/>
        </p:nvSpPr>
        <p:spPr>
          <a:xfrm flipH="1">
            <a:off x="6197475" y="8010081"/>
            <a:ext cx="2492815" cy="630450"/>
          </a:xfrm>
          <a:prstGeom prst="line">
            <a:avLst/>
          </a:prstGeom>
          <a:ln w="25400">
            <a:solidFill>
              <a:srgbClr val="FFD1C8"/>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4" name="Assessment"/>
          <p:cNvSpPr/>
          <p:nvPr/>
        </p:nvSpPr>
        <p:spPr>
          <a:xfrm>
            <a:off x="8708437" y="9104954"/>
            <a:ext cx="1970253" cy="671183"/>
          </a:xfrm>
          <a:prstGeom prst="rect">
            <a:avLst/>
          </a:prstGeom>
          <a:solidFill>
            <a:srgbClr val="E49283"/>
          </a:solidFill>
          <a:ln w="12700">
            <a:solidFill>
              <a:srgbClr val="DE670B"/>
            </a:solidFill>
            <a:bevel/>
          </a:ln>
          <a:effectLst>
            <a:outerShdw sx="100000" sy="100000" kx="0" ky="0" algn="b" rotWithShape="0" blurRad="50800" dist="25400" dir="5400000">
              <a:srgbClr val="000000">
                <a:alpha val="38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latin typeface="Helvetica"/>
                <a:ea typeface="Helvetica"/>
                <a:cs typeface="Helvetica"/>
                <a:sym typeface="Helvetica"/>
              </a:defRPr>
            </a:lvl1pPr>
          </a:lstStyle>
          <a:p>
            <a:pPr/>
            <a:r>
              <a:t>Assessment</a:t>
            </a:r>
          </a:p>
        </p:txBody>
      </p:sp>
      <p:sp>
        <p:nvSpPr>
          <p:cNvPr id="355" name="Line"/>
          <p:cNvSpPr/>
          <p:nvPr/>
        </p:nvSpPr>
        <p:spPr>
          <a:xfrm flipH="1">
            <a:off x="6195990" y="9461038"/>
            <a:ext cx="2500546" cy="1"/>
          </a:xfrm>
          <a:prstGeom prst="line">
            <a:avLst/>
          </a:prstGeom>
          <a:ln w="25400">
            <a:solidFill>
              <a:srgbClr val="FFA368"/>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6" name="Line"/>
          <p:cNvSpPr/>
          <p:nvPr/>
        </p:nvSpPr>
        <p:spPr>
          <a:xfrm>
            <a:off x="10755278" y="9483747"/>
            <a:ext cx="2244762" cy="1"/>
          </a:xfrm>
          <a:prstGeom prst="line">
            <a:avLst/>
          </a:prstGeom>
          <a:ln w="25400">
            <a:solidFill>
              <a:srgbClr val="FFA368"/>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7" name="Line"/>
          <p:cNvSpPr/>
          <p:nvPr/>
        </p:nvSpPr>
        <p:spPr>
          <a:xfrm flipV="1">
            <a:off x="10749838" y="8751882"/>
            <a:ext cx="2188411" cy="1"/>
          </a:xfrm>
          <a:prstGeom prst="line">
            <a:avLst/>
          </a:prstGeom>
          <a:ln w="25400">
            <a:solidFill>
              <a:srgbClr val="D895FF"/>
            </a:solidFill>
            <a:bevel/>
            <a:tailEnd type="triangle"/>
          </a:ln>
        </p:spPr>
        <p:txBody>
          <a:bodyPr lIns="64292" tIns="64292" rIns="64292" bIns="64292"/>
          <a:lstStyle/>
          <a:p>
            <a:pPr algn="l" defTabSz="642937">
              <a:defRPr b="0" sz="1600">
                <a:latin typeface="Helvetica"/>
                <a:ea typeface="Helvetica"/>
                <a:cs typeface="Helvetica"/>
                <a:sym typeface="Helvetica"/>
              </a:defRPr>
            </a:pPr>
          </a:p>
        </p:txBody>
      </p:sp>
      <p:sp>
        <p:nvSpPr>
          <p:cNvPr id="358" name="Template underpinning application"/>
          <p:cNvSpPr txBox="1"/>
          <p:nvPr/>
        </p:nvSpPr>
        <p:spPr>
          <a:xfrm>
            <a:off x="3267921" y="2666306"/>
            <a:ext cx="5196385"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atin typeface="Helvetica"/>
                <a:ea typeface="Helvetica"/>
                <a:cs typeface="Helvetica"/>
                <a:sym typeface="Helvetica"/>
              </a:defRPr>
            </a:lvl1pPr>
          </a:lstStyle>
          <a:p>
            <a:pPr/>
            <a:r>
              <a:t>Template underpinning application</a:t>
            </a:r>
          </a:p>
        </p:txBody>
      </p:sp>
      <p:sp>
        <p:nvSpPr>
          <p:cNvPr id="359" name="Template underpinning application"/>
          <p:cNvSpPr txBox="1"/>
          <p:nvPr/>
        </p:nvSpPr>
        <p:spPr>
          <a:xfrm>
            <a:off x="12840044" y="2730797"/>
            <a:ext cx="5196384"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atin typeface="Helvetica"/>
                <a:ea typeface="Helvetica"/>
                <a:cs typeface="Helvetica"/>
                <a:sym typeface="Helvetica"/>
              </a:defRPr>
            </a:lvl1pPr>
          </a:lstStyle>
          <a:p>
            <a:pPr/>
            <a:r>
              <a:t>Template underpinning application</a:t>
            </a:r>
          </a:p>
        </p:txBody>
      </p:sp>
      <p:sp>
        <p:nvSpPr>
          <p:cNvPr id="360" name="Archetypes…"/>
          <p:cNvSpPr txBox="1"/>
          <p:nvPr/>
        </p:nvSpPr>
        <p:spPr>
          <a:xfrm>
            <a:off x="8413244" y="4152520"/>
            <a:ext cx="2560639"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2400">
                <a:latin typeface="Helvetica"/>
                <a:ea typeface="Helvetica"/>
                <a:cs typeface="Helvetica"/>
                <a:sym typeface="Helvetica"/>
              </a:defRPr>
            </a:pPr>
            <a:r>
              <a:t>Archetypes</a:t>
            </a:r>
          </a:p>
          <a:p>
            <a:pPr defTabSz="821531">
              <a:defRPr sz="2400">
                <a:latin typeface="Helvetica"/>
                <a:ea typeface="Helvetica"/>
                <a:cs typeface="Helvetica"/>
                <a:sym typeface="Helvetica"/>
              </a:defRPr>
            </a:pPr>
            <a:r>
              <a:t>used in template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36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32" presetID="4" grpId="3" fill="hold">
                                  <p:stCondLst>
                                    <p:cond delay="0"/>
                                  </p:stCondLst>
                                  <p:iterate type="el" backwards="0">
                                    <p:tmAbs val="0"/>
                                  </p:iterate>
                                  <p:childTnLst>
                                    <p:set>
                                      <p:cBhvr>
                                        <p:cTn id="13" fill="hold"/>
                                        <p:tgtEl>
                                          <p:spTgt spid="343"/>
                                        </p:tgtEl>
                                        <p:attrNameLst>
                                          <p:attrName>style.visibility</p:attrName>
                                        </p:attrNameLst>
                                      </p:cBhvr>
                                      <p:to>
                                        <p:strVal val="visible"/>
                                      </p:to>
                                    </p:set>
                                    <p:animEffect filter="box(out)" transition="in">
                                      <p:cBhvr>
                                        <p:cTn id="14" dur="500"/>
                                        <p:tgtEl>
                                          <p:spTgt spid="343"/>
                                        </p:tgtEl>
                                      </p:cBhvr>
                                    </p:animEffect>
                                  </p:childTnLst>
                                </p:cTn>
                              </p:par>
                            </p:childTnLst>
                          </p:cTn>
                        </p:par>
                        <p:par>
                          <p:cTn id="15" fill="hold">
                            <p:stCondLst>
                              <p:cond delay="500"/>
                            </p:stCondLst>
                            <p:childTnLst>
                              <p:par>
                                <p:cTn id="16" presetClass="entr" nodeType="afterEffect" presetSubtype="0" presetID="1" grpId="4" fill="hold">
                                  <p:stCondLst>
                                    <p:cond delay="0"/>
                                  </p:stCondLst>
                                  <p:iterate type="lt" backwards="0">
                                    <p:tmAbs val="100"/>
                                  </p:iterate>
                                  <p:childTnLst>
                                    <p:set>
                                      <p:cBhvr>
                                        <p:cTn id="17" fill="hold"/>
                                        <p:tgtEl>
                                          <p:spTgt spid="344"/>
                                        </p:tgtEl>
                                        <p:attrNameLst>
                                          <p:attrName>style.visibility</p:attrName>
                                        </p:attrNameLst>
                                      </p:cBhvr>
                                      <p:to>
                                        <p:strVal val="visible"/>
                                      </p:to>
                                    </p:set>
                                  </p:childTnLst>
                                </p:cTn>
                              </p:par>
                            </p:childTnLst>
                          </p:cTn>
                        </p:par>
                        <p:par>
                          <p:cTn id="18" fill="hold">
                            <p:stCondLst>
                              <p:cond delay="500"/>
                            </p:stCondLst>
                            <p:childTnLst>
                              <p:par>
                                <p:cTn id="19" presetClass="entr" nodeType="afterEffect" presetSubtype="32" presetID="4" grpId="5" fill="hold">
                                  <p:stCondLst>
                                    <p:cond delay="0"/>
                                  </p:stCondLst>
                                  <p:iterate type="el" backwards="0">
                                    <p:tmAbs val="0"/>
                                  </p:iterate>
                                  <p:childTnLst>
                                    <p:set>
                                      <p:cBhvr>
                                        <p:cTn id="20" fill="hold"/>
                                        <p:tgtEl>
                                          <p:spTgt spid="346"/>
                                        </p:tgtEl>
                                        <p:attrNameLst>
                                          <p:attrName>style.visibility</p:attrName>
                                        </p:attrNameLst>
                                      </p:cBhvr>
                                      <p:to>
                                        <p:strVal val="visible"/>
                                      </p:to>
                                    </p:set>
                                    <p:animEffect filter="box(out)" transition="in">
                                      <p:cBhvr>
                                        <p:cTn id="21" dur="500"/>
                                        <p:tgtEl>
                                          <p:spTgt spid="346"/>
                                        </p:tgtEl>
                                      </p:cBhvr>
                                    </p:animEffect>
                                  </p:childTnLst>
                                </p:cTn>
                              </p:par>
                            </p:childTnLst>
                          </p:cTn>
                        </p:par>
                        <p:par>
                          <p:cTn id="22" fill="hold">
                            <p:stCondLst>
                              <p:cond delay="1000"/>
                            </p:stCondLst>
                            <p:childTnLst>
                              <p:par>
                                <p:cTn id="23" presetClass="entr" nodeType="afterEffect" presetSubtype="0" presetID="1" grpId="6" fill="hold">
                                  <p:stCondLst>
                                    <p:cond delay="0"/>
                                  </p:stCondLst>
                                  <p:iterate type="lt" backwards="0">
                                    <p:tmAbs val="100"/>
                                  </p:iterate>
                                  <p:childTnLst>
                                    <p:set>
                                      <p:cBhvr>
                                        <p:cTn id="24" fill="hold"/>
                                        <p:tgtEl>
                                          <p:spTgt spid="347"/>
                                        </p:tgtEl>
                                        <p:attrNameLst>
                                          <p:attrName>style.visibility</p:attrName>
                                        </p:attrNameLst>
                                      </p:cBhvr>
                                      <p:to>
                                        <p:strVal val="visible"/>
                                      </p:to>
                                    </p:set>
                                  </p:childTnLst>
                                </p:cTn>
                              </p:par>
                            </p:childTnLst>
                          </p:cTn>
                        </p:par>
                        <p:par>
                          <p:cTn id="25" fill="hold">
                            <p:stCondLst>
                              <p:cond delay="1000"/>
                            </p:stCondLst>
                            <p:childTnLst>
                              <p:par>
                                <p:cTn id="26" presetClass="entr" nodeType="afterEffect" presetSubtype="32" presetID="4" grpId="7" fill="hold">
                                  <p:stCondLst>
                                    <p:cond delay="0"/>
                                  </p:stCondLst>
                                  <p:iterate type="el" backwards="0">
                                    <p:tmAbs val="0"/>
                                  </p:iterate>
                                  <p:childTnLst>
                                    <p:set>
                                      <p:cBhvr>
                                        <p:cTn id="27" fill="hold"/>
                                        <p:tgtEl>
                                          <p:spTgt spid="348"/>
                                        </p:tgtEl>
                                        <p:attrNameLst>
                                          <p:attrName>style.visibility</p:attrName>
                                        </p:attrNameLst>
                                      </p:cBhvr>
                                      <p:to>
                                        <p:strVal val="visible"/>
                                      </p:to>
                                    </p:set>
                                    <p:animEffect filter="box(out)" transition="in">
                                      <p:cBhvr>
                                        <p:cTn id="28" dur="500"/>
                                        <p:tgtEl>
                                          <p:spTgt spid="348"/>
                                        </p:tgtEl>
                                      </p:cBhvr>
                                    </p:animEffect>
                                  </p:childTnLst>
                                </p:cTn>
                              </p:par>
                            </p:childTnLst>
                          </p:cTn>
                        </p:par>
                        <p:par>
                          <p:cTn id="29" fill="hold">
                            <p:stCondLst>
                              <p:cond delay="1500"/>
                            </p:stCondLst>
                            <p:childTnLst>
                              <p:par>
                                <p:cTn id="30" presetClass="entr" nodeType="afterEffect" presetSubtype="0" presetID="1" grpId="8" fill="hold">
                                  <p:stCondLst>
                                    <p:cond delay="0"/>
                                  </p:stCondLst>
                                  <p:iterate type="lt" backwards="0">
                                    <p:tmAbs val="100"/>
                                  </p:iterate>
                                  <p:childTnLst>
                                    <p:set>
                                      <p:cBhvr>
                                        <p:cTn id="31" fill="hold"/>
                                        <p:tgtEl>
                                          <p:spTgt spid="349"/>
                                        </p:tgtEl>
                                        <p:attrNameLst>
                                          <p:attrName>style.visibility</p:attrName>
                                        </p:attrNameLst>
                                      </p:cBhvr>
                                      <p:to>
                                        <p:strVal val="visible"/>
                                      </p:to>
                                    </p:set>
                                  </p:childTnLst>
                                </p:cTn>
                              </p:par>
                            </p:childTnLst>
                          </p:cTn>
                        </p:par>
                        <p:par>
                          <p:cTn id="32" fill="hold">
                            <p:stCondLst>
                              <p:cond delay="1500"/>
                            </p:stCondLst>
                            <p:childTnLst>
                              <p:par>
                                <p:cTn id="33" presetClass="entr" nodeType="afterEffect" presetSubtype="32" presetID="4" grpId="9" fill="hold">
                                  <p:stCondLst>
                                    <p:cond delay="0"/>
                                  </p:stCondLst>
                                  <p:iterate type="el" backwards="0">
                                    <p:tmAbs val="0"/>
                                  </p:iterate>
                                  <p:childTnLst>
                                    <p:set>
                                      <p:cBhvr>
                                        <p:cTn id="34" fill="hold"/>
                                        <p:tgtEl>
                                          <p:spTgt spid="352"/>
                                        </p:tgtEl>
                                        <p:attrNameLst>
                                          <p:attrName>style.visibility</p:attrName>
                                        </p:attrNameLst>
                                      </p:cBhvr>
                                      <p:to>
                                        <p:strVal val="visible"/>
                                      </p:to>
                                    </p:set>
                                    <p:animEffect filter="box(out)" transition="in">
                                      <p:cBhvr>
                                        <p:cTn id="35" dur="500"/>
                                        <p:tgtEl>
                                          <p:spTgt spid="352"/>
                                        </p:tgtEl>
                                      </p:cBhvr>
                                    </p:animEffect>
                                  </p:childTnLst>
                                </p:cTn>
                              </p:par>
                            </p:childTnLst>
                          </p:cTn>
                        </p:par>
                        <p:par>
                          <p:cTn id="36" fill="hold">
                            <p:stCondLst>
                              <p:cond delay="2000"/>
                            </p:stCondLst>
                            <p:childTnLst>
                              <p:par>
                                <p:cTn id="37" presetClass="entr" nodeType="afterEffect" presetSubtype="0" presetID="1" grpId="10" fill="hold">
                                  <p:stCondLst>
                                    <p:cond delay="0"/>
                                  </p:stCondLst>
                                  <p:iterate type="lt" backwards="0">
                                    <p:tmAbs val="100"/>
                                  </p:iterate>
                                  <p:childTnLst>
                                    <p:set>
                                      <p:cBhvr>
                                        <p:cTn id="38" fill="hold"/>
                                        <p:tgtEl>
                                          <p:spTgt spid="353"/>
                                        </p:tgtEl>
                                        <p:attrNameLst>
                                          <p:attrName>style.visibility</p:attrName>
                                        </p:attrNameLst>
                                      </p:cBhvr>
                                      <p:to>
                                        <p:strVal val="visible"/>
                                      </p:to>
                                    </p:set>
                                  </p:childTnLst>
                                </p:cTn>
                              </p:par>
                            </p:childTnLst>
                          </p:cTn>
                        </p:par>
                        <p:par>
                          <p:cTn id="39" fill="hold">
                            <p:stCondLst>
                              <p:cond delay="2000"/>
                            </p:stCondLst>
                            <p:childTnLst>
                              <p:par>
                                <p:cTn id="40" presetClass="entr" nodeType="afterEffect" presetSubtype="32" presetID="4" grpId="11" fill="hold">
                                  <p:stCondLst>
                                    <p:cond delay="0"/>
                                  </p:stCondLst>
                                  <p:iterate type="el" backwards="0">
                                    <p:tmAbs val="0"/>
                                  </p:iterate>
                                  <p:childTnLst>
                                    <p:set>
                                      <p:cBhvr>
                                        <p:cTn id="41" fill="hold"/>
                                        <p:tgtEl>
                                          <p:spTgt spid="354"/>
                                        </p:tgtEl>
                                        <p:attrNameLst>
                                          <p:attrName>style.visibility</p:attrName>
                                        </p:attrNameLst>
                                      </p:cBhvr>
                                      <p:to>
                                        <p:strVal val="visible"/>
                                      </p:to>
                                    </p:set>
                                    <p:animEffect filter="box(out)" transition="in">
                                      <p:cBhvr>
                                        <p:cTn id="42" dur="500"/>
                                        <p:tgtEl>
                                          <p:spTgt spid="354"/>
                                        </p:tgtEl>
                                      </p:cBhvr>
                                    </p:animEffect>
                                  </p:childTnLst>
                                </p:cTn>
                              </p:par>
                            </p:childTnLst>
                          </p:cTn>
                        </p:par>
                        <p:par>
                          <p:cTn id="43" fill="hold">
                            <p:stCondLst>
                              <p:cond delay="2500"/>
                            </p:stCondLst>
                            <p:childTnLst>
                              <p:par>
                                <p:cTn id="44" presetClass="entr" nodeType="afterEffect" presetSubtype="0" presetID="1" grpId="12" fill="hold">
                                  <p:stCondLst>
                                    <p:cond delay="0"/>
                                  </p:stCondLst>
                                  <p:iterate type="lt" backwards="0">
                                    <p:tmAbs val="100"/>
                                  </p:iterate>
                                  <p:childTnLst>
                                    <p:set>
                                      <p:cBhvr>
                                        <p:cTn id="45" fill="hold"/>
                                        <p:tgtEl>
                                          <p:spTgt spid="35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5" grpId="13" fill="hold">
                                  <p:stCondLst>
                                    <p:cond delay="0"/>
                                  </p:stCondLst>
                                  <p:iterate type="el" backwards="0">
                                    <p:tmAbs val="0"/>
                                  </p:iterate>
                                  <p:childTnLst>
                                    <p:set>
                                      <p:cBhvr>
                                        <p:cTn id="49" fill="hold"/>
                                        <p:tgtEl>
                                          <p:spTgt spid="338"/>
                                        </p:tgtEl>
                                        <p:attrNameLst>
                                          <p:attrName>style.visibility</p:attrName>
                                        </p:attrNameLst>
                                      </p:cBhvr>
                                      <p:to>
                                        <p:strVal val="visible"/>
                                      </p:to>
                                    </p:set>
                                    <p:anim calcmode="lin" valueType="num">
                                      <p:cBhvr>
                                        <p:cTn id="50" dur="1000" fill="hold"/>
                                        <p:tgtEl>
                                          <p:spTgt spid="338"/>
                                        </p:tgtEl>
                                        <p:attrNameLst>
                                          <p:attrName>ppt_w</p:attrName>
                                        </p:attrNameLst>
                                      </p:cBhvr>
                                      <p:tavLst>
                                        <p:tav tm="0">
                                          <p:val>
                                            <p:fltVal val="0"/>
                                          </p:val>
                                        </p:tav>
                                        <p:tav tm="100000">
                                          <p:val>
                                            <p:strVal val="#ppt_w"/>
                                          </p:val>
                                        </p:tav>
                                      </p:tavLst>
                                    </p:anim>
                                    <p:anim calcmode="lin" valueType="num">
                                      <p:cBhvr>
                                        <p:cTn id="51" dur="1000" fill="hold"/>
                                        <p:tgtEl>
                                          <p:spTgt spid="338"/>
                                        </p:tgtEl>
                                        <p:attrNameLst>
                                          <p:attrName>ppt_h</p:attrName>
                                        </p:attrNameLst>
                                      </p:cBhvr>
                                      <p:tavLst>
                                        <p:tav tm="0">
                                          <p:val>
                                            <p:fltVal val="0"/>
                                          </p:val>
                                        </p:tav>
                                        <p:tav tm="100000">
                                          <p:val>
                                            <p:strVal val="#ppt_h"/>
                                          </p:val>
                                        </p:tav>
                                      </p:tavLst>
                                    </p:anim>
                                    <p:anim calcmode="lin" valueType="num">
                                      <p:cBhvr>
                                        <p:cTn id="52" dur="1000" fill="hold"/>
                                        <p:tgtEl>
                                          <p:spTgt spid="33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338"/>
                                        </p:tgtEl>
                                        <p:attrNameLst>
                                          <p:attrName>ppt_y</p:attrName>
                                        </p:attrNameLst>
                                      </p:cBhvr>
                                      <p:tavLst>
                                        <p:tav tm="0" fmla="#ppt_y+(sin(-2*pi*(1-$))*-#ppt_x+cos(-2*pi*(1-$))*(1-#ppt_y))*(1-$)">
                                          <p:val>
                                            <p:fltVal val="0"/>
                                          </p:val>
                                        </p:tav>
                                        <p:tav tm="100000">
                                          <p:val>
                                            <p:fltVal val="1"/>
                                          </p:val>
                                        </p:tav>
                                      </p:tavLst>
                                    </p:anim>
                                  </p:childTnLst>
                                </p:cTn>
                              </p:par>
                            </p:childTnLst>
                          </p:cTn>
                        </p:par>
                        <p:par>
                          <p:cTn id="54" fill="hold">
                            <p:stCondLst>
                              <p:cond delay="1000"/>
                            </p:stCondLst>
                            <p:childTnLst>
                              <p:par>
                                <p:cTn id="55" presetClass="entr" nodeType="afterEffect" presetSubtype="0" presetID="1" grpId="14" fill="hold">
                                  <p:stCondLst>
                                    <p:cond delay="0"/>
                                  </p:stCondLst>
                                  <p:iterate type="lt" backwards="0">
                                    <p:tmAbs val="100"/>
                                  </p:iterate>
                                  <p:childTnLst>
                                    <p:set>
                                      <p:cBhvr>
                                        <p:cTn id="56" fill="hold"/>
                                        <p:tgtEl>
                                          <p:spTgt spid="359"/>
                                        </p:tgtEl>
                                        <p:attrNameLst>
                                          <p:attrName>style.visibility</p:attrName>
                                        </p:attrNameLst>
                                      </p:cBhvr>
                                      <p:to>
                                        <p:strVal val="visible"/>
                                      </p:to>
                                    </p:set>
                                  </p:childTnLst>
                                </p:cTn>
                              </p:par>
                            </p:childTnLst>
                          </p:cTn>
                        </p:par>
                        <p:par>
                          <p:cTn id="57" fill="hold">
                            <p:stCondLst>
                              <p:cond delay="1000"/>
                            </p:stCondLst>
                            <p:childTnLst>
                              <p:par>
                                <p:cTn id="58" presetClass="entr" nodeType="afterEffect" presetSubtype="0" presetID="1" grpId="15" fill="hold">
                                  <p:stCondLst>
                                    <p:cond delay="0"/>
                                  </p:stCondLst>
                                  <p:iterate type="lt" backwards="0">
                                    <p:tmAbs val="100"/>
                                  </p:iterate>
                                  <p:childTnLst>
                                    <p:set>
                                      <p:cBhvr>
                                        <p:cTn id="59" fill="hold"/>
                                        <p:tgtEl>
                                          <p:spTgt spid="342"/>
                                        </p:tgtEl>
                                        <p:attrNameLst>
                                          <p:attrName>style.visibility</p:attrName>
                                        </p:attrNameLst>
                                      </p:cBhvr>
                                      <p:to>
                                        <p:strVal val="visible"/>
                                      </p:to>
                                    </p:set>
                                  </p:childTnLst>
                                </p:cTn>
                              </p:par>
                            </p:childTnLst>
                          </p:cTn>
                        </p:par>
                        <p:par>
                          <p:cTn id="60" fill="hold">
                            <p:stCondLst>
                              <p:cond delay="1000"/>
                            </p:stCondLst>
                            <p:childTnLst>
                              <p:par>
                                <p:cTn id="61" presetClass="entr" nodeType="afterEffect" presetSubtype="0" presetID="1" grpId="16" fill="hold">
                                  <p:stCondLst>
                                    <p:cond delay="0"/>
                                  </p:stCondLst>
                                  <p:iterate type="lt" backwards="0">
                                    <p:tmAbs val="100"/>
                                  </p:iterate>
                                  <p:childTnLst>
                                    <p:set>
                                      <p:cBhvr>
                                        <p:cTn id="62" fill="hold"/>
                                        <p:tgtEl>
                                          <p:spTgt spid="345"/>
                                        </p:tgtEl>
                                        <p:attrNameLst>
                                          <p:attrName>style.visibility</p:attrName>
                                        </p:attrNameLst>
                                      </p:cBhvr>
                                      <p:to>
                                        <p:strVal val="visible"/>
                                      </p:to>
                                    </p:set>
                                  </p:childTnLst>
                                </p:cTn>
                              </p:par>
                            </p:childTnLst>
                          </p:cTn>
                        </p:par>
                        <p:par>
                          <p:cTn id="63" fill="hold">
                            <p:stCondLst>
                              <p:cond delay="1000"/>
                            </p:stCondLst>
                            <p:childTnLst>
                              <p:par>
                                <p:cTn id="64" presetClass="entr" nodeType="afterEffect" presetSubtype="0" presetID="1" grpId="17" fill="hold">
                                  <p:stCondLst>
                                    <p:cond delay="0"/>
                                  </p:stCondLst>
                                  <p:iterate type="lt" backwards="0">
                                    <p:tmAbs val="100"/>
                                  </p:iterate>
                                  <p:childTnLst>
                                    <p:set>
                                      <p:cBhvr>
                                        <p:cTn id="65" fill="hold"/>
                                        <p:tgtEl>
                                          <p:spTgt spid="350"/>
                                        </p:tgtEl>
                                        <p:attrNameLst>
                                          <p:attrName>style.visibility</p:attrName>
                                        </p:attrNameLst>
                                      </p:cBhvr>
                                      <p:to>
                                        <p:strVal val="visible"/>
                                      </p:to>
                                    </p:set>
                                  </p:childTnLst>
                                </p:cTn>
                              </p:par>
                            </p:childTnLst>
                          </p:cTn>
                        </p:par>
                        <p:par>
                          <p:cTn id="66" fill="hold">
                            <p:stCondLst>
                              <p:cond delay="1000"/>
                            </p:stCondLst>
                            <p:childTnLst>
                              <p:par>
                                <p:cTn id="67" presetClass="entr" nodeType="afterEffect" presetSubtype="0" presetID="1" grpId="18" fill="hold">
                                  <p:stCondLst>
                                    <p:cond delay="0"/>
                                  </p:stCondLst>
                                  <p:iterate type="lt" backwards="0">
                                    <p:tmAbs val="100"/>
                                  </p:iterate>
                                  <p:childTnLst>
                                    <p:set>
                                      <p:cBhvr>
                                        <p:cTn id="68" fill="hold"/>
                                        <p:tgtEl>
                                          <p:spTgt spid="351"/>
                                        </p:tgtEl>
                                        <p:attrNameLst>
                                          <p:attrName>style.visibility</p:attrName>
                                        </p:attrNameLst>
                                      </p:cBhvr>
                                      <p:to>
                                        <p:strVal val="visible"/>
                                      </p:to>
                                    </p:set>
                                  </p:childTnLst>
                                </p:cTn>
                              </p:par>
                            </p:childTnLst>
                          </p:cTn>
                        </p:par>
                        <p:par>
                          <p:cTn id="69" fill="hold">
                            <p:stCondLst>
                              <p:cond delay="1000"/>
                            </p:stCondLst>
                            <p:childTnLst>
                              <p:par>
                                <p:cTn id="70" presetClass="entr" nodeType="afterEffect" presetSubtype="0" presetID="1" grpId="19" fill="hold">
                                  <p:stCondLst>
                                    <p:cond delay="0"/>
                                  </p:stCondLst>
                                  <p:iterate type="lt" backwards="0">
                                    <p:tmAbs val="100"/>
                                  </p:iterate>
                                  <p:childTnLst>
                                    <p:set>
                                      <p:cBhvr>
                                        <p:cTn id="71" fill="hold"/>
                                        <p:tgtEl>
                                          <p:spTgt spid="356"/>
                                        </p:tgtEl>
                                        <p:attrNameLst>
                                          <p:attrName>style.visibility</p:attrName>
                                        </p:attrNameLst>
                                      </p:cBhvr>
                                      <p:to>
                                        <p:strVal val="visible"/>
                                      </p:to>
                                    </p:set>
                                  </p:childTnLst>
                                </p:cTn>
                              </p:par>
                            </p:childTnLst>
                          </p:cTn>
                        </p:par>
                        <p:par>
                          <p:cTn id="72" fill="hold">
                            <p:stCondLst>
                              <p:cond delay="1000"/>
                            </p:stCondLst>
                            <p:childTnLst>
                              <p:par>
                                <p:cTn id="73" presetClass="entr" nodeType="afterEffect" presetSubtype="32" presetID="4" grpId="20" fill="hold">
                                  <p:stCondLst>
                                    <p:cond delay="1000"/>
                                  </p:stCondLst>
                                  <p:iterate type="el" backwards="0">
                                    <p:tmAbs val="0"/>
                                  </p:iterate>
                                  <p:childTnLst>
                                    <p:set>
                                      <p:cBhvr>
                                        <p:cTn id="74" fill="hold"/>
                                        <p:tgtEl>
                                          <p:spTgt spid="341"/>
                                        </p:tgtEl>
                                        <p:attrNameLst>
                                          <p:attrName>style.visibility</p:attrName>
                                        </p:attrNameLst>
                                      </p:cBhvr>
                                      <p:to>
                                        <p:strVal val="visible"/>
                                      </p:to>
                                    </p:set>
                                    <p:animEffect filter="box(out)" transition="in">
                                      <p:cBhvr>
                                        <p:cTn id="75" dur="500"/>
                                        <p:tgtEl>
                                          <p:spTgt spid="341"/>
                                        </p:tgtEl>
                                      </p:cBhvr>
                                    </p:animEffect>
                                  </p:childTnLst>
                                </p:cTn>
                              </p:par>
                            </p:childTnLst>
                          </p:cTn>
                        </p:par>
                        <p:par>
                          <p:cTn id="76" fill="hold">
                            <p:stCondLst>
                              <p:cond delay="2500"/>
                            </p:stCondLst>
                            <p:childTnLst>
                              <p:par>
                                <p:cTn id="77" presetClass="entr" nodeType="afterEffect" presetSubtype="0" presetID="1" grpId="21" fill="hold">
                                  <p:stCondLst>
                                    <p:cond delay="0"/>
                                  </p:stCondLst>
                                  <p:iterate type="lt" backwards="0">
                                    <p:tmAbs val="100"/>
                                  </p:iterate>
                                  <p:childTnLst>
                                    <p:set>
                                      <p:cBhvr>
                                        <p:cTn id="78" fill="hold"/>
                                        <p:tgtEl>
                                          <p:spTgt spid="3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5" grpId="22" fill="hold">
                                  <p:stCondLst>
                                    <p:cond delay="0"/>
                                  </p:stCondLst>
                                  <p:iterate type="el" backwards="0">
                                    <p:tmAbs val="0"/>
                                  </p:iterate>
                                  <p:childTnLst>
                                    <p:set>
                                      <p:cBhvr>
                                        <p:cTn id="82" fill="hold"/>
                                        <p:tgtEl>
                                          <p:spTgt spid="340"/>
                                        </p:tgtEl>
                                        <p:attrNameLst>
                                          <p:attrName>style.visibility</p:attrName>
                                        </p:attrNameLst>
                                      </p:cBhvr>
                                      <p:to>
                                        <p:strVal val="visible"/>
                                      </p:to>
                                    </p:set>
                                    <p:anim calcmode="lin" valueType="num">
                                      <p:cBhvr>
                                        <p:cTn id="83" dur="1000" fill="hold"/>
                                        <p:tgtEl>
                                          <p:spTgt spid="340"/>
                                        </p:tgtEl>
                                        <p:attrNameLst>
                                          <p:attrName>ppt_w</p:attrName>
                                        </p:attrNameLst>
                                      </p:cBhvr>
                                      <p:tavLst>
                                        <p:tav tm="0">
                                          <p:val>
                                            <p:fltVal val="0"/>
                                          </p:val>
                                        </p:tav>
                                        <p:tav tm="100000">
                                          <p:val>
                                            <p:strVal val="#ppt_w"/>
                                          </p:val>
                                        </p:tav>
                                      </p:tavLst>
                                    </p:anim>
                                    <p:anim calcmode="lin" valueType="num">
                                      <p:cBhvr>
                                        <p:cTn id="84" dur="1000" fill="hold"/>
                                        <p:tgtEl>
                                          <p:spTgt spid="340"/>
                                        </p:tgtEl>
                                        <p:attrNameLst>
                                          <p:attrName>ppt_h</p:attrName>
                                        </p:attrNameLst>
                                      </p:cBhvr>
                                      <p:tavLst>
                                        <p:tav tm="0">
                                          <p:val>
                                            <p:fltVal val="0"/>
                                          </p:val>
                                        </p:tav>
                                        <p:tav tm="100000">
                                          <p:val>
                                            <p:strVal val="#ppt_h"/>
                                          </p:val>
                                        </p:tav>
                                      </p:tavLst>
                                    </p:anim>
                                    <p:anim calcmode="lin" valueType="num">
                                      <p:cBhvr>
                                        <p:cTn id="85" dur="1000" fill="hold"/>
                                        <p:tgtEl>
                                          <p:spTgt spid="340"/>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3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10"/>
      <p:bldP build="whole" bldLvl="1" animBg="1" rev="0" advAuto="0" spid="352" grpId="9"/>
      <p:bldP build="whole" bldLvl="1" animBg="1" rev="0" advAuto="0" spid="359" grpId="14"/>
      <p:bldP build="whole" bldLvl="1" animBg="1" rev="0" advAuto="0" spid="356" grpId="19"/>
      <p:bldP build="whole" bldLvl="1" animBg="1" rev="0" advAuto="0" spid="360" grpId="2"/>
      <p:bldP build="whole" bldLvl="1" animBg="1" rev="0" advAuto="0" spid="357" grpId="21"/>
      <p:bldP build="whole" bldLvl="1" animBg="1" rev="0" advAuto="0" spid="349" grpId="8"/>
      <p:bldP build="whole" bldLvl="1" animBg="1" rev="0" advAuto="0" spid="350" grpId="17"/>
      <p:bldP build="whole" bldLvl="1" animBg="1" rev="0" advAuto="0" spid="348" grpId="7"/>
      <p:bldP build="whole" bldLvl="1" animBg="1" rev="0" advAuto="0" spid="344" grpId="4"/>
      <p:bldP build="whole" bldLvl="1" animBg="1" rev="0" advAuto="0" spid="351" grpId="18"/>
      <p:bldP build="whole" bldLvl="1" animBg="1" rev="0" advAuto="0" spid="346" grpId="5"/>
      <p:bldP build="whole" bldLvl="1" animBg="1" rev="0" advAuto="0" spid="358" grpId="1"/>
      <p:bldP build="whole" bldLvl="1" animBg="1" rev="0" advAuto="0" spid="343" grpId="3"/>
      <p:bldP build="whole" bldLvl="1" animBg="1" rev="0" advAuto="0" spid="347" grpId="6"/>
      <p:bldP build="whole" bldLvl="1" animBg="1" rev="0" advAuto="0" spid="345" grpId="16"/>
      <p:bldP build="whole" bldLvl="1" animBg="1" rev="0" advAuto="0" spid="340" grpId="22"/>
      <p:bldP build="whole" bldLvl="1" animBg="1" rev="0" advAuto="0" spid="341" grpId="20"/>
      <p:bldP build="whole" bldLvl="1" animBg="1" rev="0" advAuto="0" spid="355" grpId="12"/>
      <p:bldP build="whole" bldLvl="1" animBg="1" rev="0" advAuto="0" spid="338" grpId="13"/>
      <p:bldP build="whole" bldLvl="1" animBg="1" rev="0" advAuto="0" spid="342" grpId="15"/>
      <p:bldP build="whole" bldLvl="1" animBg="1" rev="0" advAuto="0" spid="354" grpId="1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Discovery proce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346709">
              <a:spcBef>
                <a:spcPts val="0"/>
              </a:spcBef>
              <a:buSzTx/>
              <a:buNone/>
              <a:defRPr sz="4703">
                <a:latin typeface="+mn-lt"/>
                <a:ea typeface="+mn-ea"/>
                <a:cs typeface="+mn-cs"/>
                <a:sym typeface="Helvetica Neue Medium"/>
              </a:defRPr>
            </a:pPr>
            <a:r>
              <a:t>Discovery process</a:t>
            </a:r>
          </a:p>
          <a:p>
            <a:pPr marL="0" indent="0" defTabSz="346709">
              <a:spcBef>
                <a:spcPts val="0"/>
              </a:spcBef>
              <a:buSzTx/>
              <a:buNone/>
              <a:defRPr sz="4703">
                <a:latin typeface="+mn-lt"/>
                <a:ea typeface="+mn-ea"/>
                <a:cs typeface="+mn-cs"/>
                <a:sym typeface="Helvetica Neue Medium"/>
              </a:defRPr>
            </a:pPr>
            <a:r>
              <a:t>Care Home data standards?</a:t>
            </a:r>
          </a:p>
        </p:txBody>
      </p:sp>
      <p:pic>
        <p:nvPicPr>
          <p:cNvPr id="363" name="Image" descr="Image"/>
          <p:cNvPicPr>
            <a:picLocks noChangeAspect="1"/>
          </p:cNvPicPr>
          <p:nvPr/>
        </p:nvPicPr>
        <p:blipFill>
          <a:blip r:embed="rId2">
            <a:extLst/>
          </a:blip>
          <a:stretch>
            <a:fillRect/>
          </a:stretch>
        </p:blipFill>
        <p:spPr>
          <a:xfrm>
            <a:off x="469111" y="2665518"/>
            <a:ext cx="8902886" cy="936006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364" name="Image" descr="Image"/>
          <p:cNvPicPr>
            <a:picLocks noChangeAspect="1"/>
          </p:cNvPicPr>
          <p:nvPr/>
        </p:nvPicPr>
        <p:blipFill>
          <a:blip r:embed="rId3">
            <a:extLst/>
          </a:blip>
          <a:stretch>
            <a:fillRect/>
          </a:stretch>
        </p:blipFill>
        <p:spPr>
          <a:xfrm>
            <a:off x="9895426" y="1022736"/>
            <a:ext cx="9818073" cy="232886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365" name="Image" descr="Image"/>
          <p:cNvPicPr>
            <a:picLocks noChangeAspect="1"/>
          </p:cNvPicPr>
          <p:nvPr/>
        </p:nvPicPr>
        <p:blipFill>
          <a:blip r:embed="rId4">
            <a:extLst/>
          </a:blip>
          <a:stretch>
            <a:fillRect/>
          </a:stretch>
        </p:blipFill>
        <p:spPr>
          <a:xfrm>
            <a:off x="10072065" y="2332137"/>
            <a:ext cx="12653782" cy="110971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Cancer pathways / reporting - U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Cancer pathways / reporting - UK</a:t>
            </a:r>
          </a:p>
        </p:txBody>
      </p:sp>
      <p:pic>
        <p:nvPicPr>
          <p:cNvPr id="368" name="Image" descr="Image"/>
          <p:cNvPicPr>
            <a:picLocks noChangeAspect="1"/>
          </p:cNvPicPr>
          <p:nvPr/>
        </p:nvPicPr>
        <p:blipFill>
          <a:blip r:embed="rId2">
            <a:extLst/>
          </a:blip>
          <a:stretch>
            <a:fillRect/>
          </a:stretch>
        </p:blipFill>
        <p:spPr>
          <a:xfrm>
            <a:off x="1726890" y="3040555"/>
            <a:ext cx="12279484" cy="8869716"/>
          </a:xfrm>
          <a:prstGeom prst="rect">
            <a:avLst/>
          </a:prstGeom>
          <a:ln w="12700">
            <a:miter lim="400000"/>
          </a:ln>
        </p:spPr>
      </p:pic>
      <p:pic>
        <p:nvPicPr>
          <p:cNvPr id="369" name="Image" descr="Image"/>
          <p:cNvPicPr>
            <a:picLocks noChangeAspect="1"/>
          </p:cNvPicPr>
          <p:nvPr/>
        </p:nvPicPr>
        <p:blipFill>
          <a:blip r:embed="rId3">
            <a:extLst/>
          </a:blip>
          <a:stretch>
            <a:fillRect/>
          </a:stretch>
        </p:blipFill>
        <p:spPr>
          <a:xfrm>
            <a:off x="10342815" y="3881177"/>
            <a:ext cx="10553701" cy="93345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CKM - Collaborative review / publication"/>
          <p:cNvSpPr txBox="1"/>
          <p:nvPr>
            <p:ph type="body" idx="21"/>
          </p:nvPr>
        </p:nvSpPr>
        <p:spPr>
          <a:xfrm>
            <a:off x="1649990" y="391090"/>
            <a:ext cx="12119293" cy="1545409"/>
          </a:xfrm>
          <a:prstGeom prst="rect">
            <a:avLst/>
          </a:prstGeom>
          <a:extLst>
            <a:ext uri="{C572A759-6A51-4108-AA02-DFA0A04FC94B}">
              <ma14:wrappingTextBoxFlag xmlns:ma14="http://schemas.microsoft.com/office/mac/drawingml/2011/main" val="1"/>
            </a:ext>
          </a:extLst>
        </p:spPr>
        <p:txBody>
          <a:bodyPr/>
          <a:lstStyle>
            <a:lvl1pPr marL="0" indent="0" defTabSz="371475">
              <a:spcBef>
                <a:spcPts val="0"/>
              </a:spcBef>
              <a:buSzTx/>
              <a:buNone/>
              <a:defRPr sz="5040">
                <a:latin typeface="+mn-lt"/>
                <a:ea typeface="+mn-ea"/>
                <a:cs typeface="+mn-cs"/>
                <a:sym typeface="Helvetica Neue Medium"/>
              </a:defRPr>
            </a:lvl1pPr>
          </a:lstStyle>
          <a:p>
            <a:pPr/>
            <a:r>
              <a:t>CKM - Collaborative review / publication</a:t>
            </a:r>
          </a:p>
        </p:txBody>
      </p:sp>
      <p:pic>
        <p:nvPicPr>
          <p:cNvPr id="372" name="Image" descr="Image"/>
          <p:cNvPicPr>
            <a:picLocks noChangeAspect="1"/>
          </p:cNvPicPr>
          <p:nvPr/>
        </p:nvPicPr>
        <p:blipFill>
          <a:blip r:embed="rId2">
            <a:extLst/>
          </a:blip>
          <a:stretch>
            <a:fillRect/>
          </a:stretch>
        </p:blipFill>
        <p:spPr>
          <a:xfrm>
            <a:off x="1166248" y="2213275"/>
            <a:ext cx="19534139" cy="1116743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CDR - Clinical data reposi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CDR - Clinical data repository</a:t>
            </a:r>
          </a:p>
        </p:txBody>
      </p:sp>
      <p:sp>
        <p:nvSpPr>
          <p:cNvPr id="375" name="Smart datastore which natively stores, retrieves, queries openEHR data via a standard API…"/>
          <p:cNvSpPr txBox="1"/>
          <p:nvPr>
            <p:ph type="body" sz="half" idx="4294967295"/>
          </p:nvPr>
        </p:nvSpPr>
        <p:spPr>
          <a:xfrm>
            <a:off x="356061" y="2320725"/>
            <a:ext cx="9535469" cy="10378249"/>
          </a:xfrm>
          <a:prstGeom prst="rect">
            <a:avLst/>
          </a:prstGeom>
        </p:spPr>
        <p:txBody>
          <a:bodyPr lIns="127000" tIns="127000" rIns="127000" bIns="127000"/>
          <a:lstStyle/>
          <a:p>
            <a:pPr marL="592666" indent="-592666">
              <a:buSzPct val="45000"/>
              <a:buBlip>
                <a:blip r:embed="rId2"/>
              </a:buBlip>
              <a:defRPr sz="4800"/>
            </a:pPr>
            <a:r>
              <a:t>Smart datastore which natively stores, retrieves, queries openEHR data via a standard API</a:t>
            </a:r>
            <a:br/>
          </a:p>
          <a:p>
            <a:pPr lvl="1" marL="1111250" indent="-666750">
              <a:buSzPct val="45000"/>
              <a:buBlip>
                <a:blip r:embed="rId2"/>
              </a:buBlip>
              <a:defRPr sz="4800"/>
            </a:pPr>
            <a:r>
              <a:t>All data completely available</a:t>
            </a:r>
          </a:p>
          <a:p>
            <a:pPr lvl="1" marL="1111250" indent="-666750">
              <a:buSzPct val="45000"/>
              <a:buBlip>
                <a:blip r:embed="rId2"/>
              </a:buBlip>
              <a:defRPr sz="4800"/>
            </a:pPr>
            <a:r>
              <a:t>AQL - Vendor-neutral querying</a:t>
            </a:r>
          </a:p>
          <a:p>
            <a:pPr lvl="1" marL="1111250" indent="-666750">
              <a:buSzPct val="45000"/>
              <a:buBlip>
                <a:blip r:embed="rId2"/>
              </a:buBlip>
              <a:defRPr sz="4800"/>
            </a:pPr>
            <a:r>
              <a:t>‘No-code’ deployment of new clinical content definitions</a:t>
            </a:r>
          </a:p>
        </p:txBody>
      </p:sp>
      <p:pic>
        <p:nvPicPr>
          <p:cNvPr id="376" name="Image" descr="Image"/>
          <p:cNvPicPr>
            <a:picLocks noChangeAspect="1"/>
          </p:cNvPicPr>
          <p:nvPr/>
        </p:nvPicPr>
        <p:blipFill>
          <a:blip r:embed="rId3">
            <a:extLst/>
          </a:blip>
          <a:stretch>
            <a:fillRect/>
          </a:stretch>
        </p:blipFill>
        <p:spPr>
          <a:xfrm>
            <a:off x="20387296" y="6412864"/>
            <a:ext cx="2589061" cy="1545409"/>
          </a:xfrm>
          <a:prstGeom prst="rect">
            <a:avLst/>
          </a:prstGeom>
          <a:ln w="12700">
            <a:miter lim="400000"/>
          </a:ln>
        </p:spPr>
      </p:pic>
      <p:pic>
        <p:nvPicPr>
          <p:cNvPr id="377" name="Image" descr="Image"/>
          <p:cNvPicPr>
            <a:picLocks noChangeAspect="1"/>
          </p:cNvPicPr>
          <p:nvPr/>
        </p:nvPicPr>
        <p:blipFill>
          <a:blip r:embed="rId4">
            <a:extLst/>
          </a:blip>
          <a:stretch>
            <a:fillRect/>
          </a:stretch>
        </p:blipFill>
        <p:spPr>
          <a:xfrm>
            <a:off x="11651027" y="8293586"/>
            <a:ext cx="3662043" cy="440247"/>
          </a:xfrm>
          <a:prstGeom prst="rect">
            <a:avLst/>
          </a:prstGeom>
          <a:ln w="12700">
            <a:miter lim="400000"/>
          </a:ln>
        </p:spPr>
      </p:pic>
      <p:pic>
        <p:nvPicPr>
          <p:cNvPr id="378" name="dips.png" descr="dips.png"/>
          <p:cNvPicPr>
            <a:picLocks noChangeAspect="1"/>
          </p:cNvPicPr>
          <p:nvPr/>
        </p:nvPicPr>
        <p:blipFill>
          <a:blip r:embed="rId5">
            <a:extLst/>
          </a:blip>
          <a:stretch>
            <a:fillRect/>
          </a:stretch>
        </p:blipFill>
        <p:spPr>
          <a:xfrm>
            <a:off x="18012036" y="3178900"/>
            <a:ext cx="2179484" cy="2179483"/>
          </a:xfrm>
          <a:prstGeom prst="rect">
            <a:avLst/>
          </a:prstGeom>
          <a:ln w="12700">
            <a:miter lim="400000"/>
          </a:ln>
        </p:spPr>
      </p:pic>
      <p:pic>
        <p:nvPicPr>
          <p:cNvPr id="379" name="Image" descr="Image"/>
          <p:cNvPicPr>
            <a:picLocks noChangeAspect="1"/>
          </p:cNvPicPr>
          <p:nvPr/>
        </p:nvPicPr>
        <p:blipFill>
          <a:blip r:embed="rId6">
            <a:extLst/>
          </a:blip>
          <a:stretch>
            <a:fillRect/>
          </a:stretch>
        </p:blipFill>
        <p:spPr>
          <a:xfrm>
            <a:off x="15107928" y="6082278"/>
            <a:ext cx="2648223" cy="900397"/>
          </a:xfrm>
          <a:prstGeom prst="rect">
            <a:avLst/>
          </a:prstGeom>
          <a:ln w="12700">
            <a:miter lim="400000"/>
          </a:ln>
        </p:spPr>
      </p:pic>
      <p:pic>
        <p:nvPicPr>
          <p:cNvPr id="380" name="Image" descr="Image"/>
          <p:cNvPicPr>
            <a:picLocks noChangeAspect="1"/>
          </p:cNvPicPr>
          <p:nvPr/>
        </p:nvPicPr>
        <p:blipFill>
          <a:blip r:embed="rId7">
            <a:extLst/>
          </a:blip>
          <a:stretch>
            <a:fillRect/>
          </a:stretch>
        </p:blipFill>
        <p:spPr>
          <a:xfrm>
            <a:off x="11720479" y="2835009"/>
            <a:ext cx="3523138" cy="2348759"/>
          </a:xfrm>
          <a:prstGeom prst="rect">
            <a:avLst/>
          </a:prstGeom>
          <a:ln w="12700">
            <a:miter lim="400000"/>
          </a:ln>
        </p:spPr>
      </p:pic>
      <p:pic>
        <p:nvPicPr>
          <p:cNvPr id="381" name="Image" descr="Image"/>
          <p:cNvPicPr>
            <a:picLocks noChangeAspect="1"/>
          </p:cNvPicPr>
          <p:nvPr/>
        </p:nvPicPr>
        <p:blipFill>
          <a:blip r:embed="rId8">
            <a:extLst/>
          </a:blip>
          <a:stretch>
            <a:fillRect/>
          </a:stretch>
        </p:blipFill>
        <p:spPr>
          <a:xfrm>
            <a:off x="16682756" y="7040857"/>
            <a:ext cx="3523138" cy="3523138"/>
          </a:xfrm>
          <a:prstGeom prst="rect">
            <a:avLst/>
          </a:prstGeom>
          <a:ln w="12700">
            <a:miter lim="400000"/>
          </a:ln>
        </p:spPr>
      </p:pic>
      <p:pic>
        <p:nvPicPr>
          <p:cNvPr id="382" name="Image" descr="Image"/>
          <p:cNvPicPr>
            <a:picLocks noChangeAspect="1"/>
          </p:cNvPicPr>
          <p:nvPr/>
        </p:nvPicPr>
        <p:blipFill>
          <a:blip r:embed="rId9">
            <a:extLst/>
          </a:blip>
          <a:stretch>
            <a:fillRect/>
          </a:stretch>
        </p:blipFill>
        <p:spPr>
          <a:xfrm>
            <a:off x="17907057" y="10572314"/>
            <a:ext cx="4935887" cy="21794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openEHR / ehrscape AP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openEHR / ehrscape API</a:t>
            </a:r>
          </a:p>
        </p:txBody>
      </p:sp>
      <p:pic>
        <p:nvPicPr>
          <p:cNvPr id="385" name="Image" descr="Image"/>
          <p:cNvPicPr>
            <a:picLocks noChangeAspect="1"/>
          </p:cNvPicPr>
          <p:nvPr/>
        </p:nvPicPr>
        <p:blipFill>
          <a:blip r:embed="rId2">
            <a:extLst/>
          </a:blip>
          <a:stretch>
            <a:fillRect/>
          </a:stretch>
        </p:blipFill>
        <p:spPr>
          <a:xfrm>
            <a:off x="11244286" y="4842291"/>
            <a:ext cx="12033201" cy="754518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386" name="Image" descr="Image"/>
          <p:cNvPicPr>
            <a:picLocks noChangeAspect="1"/>
          </p:cNvPicPr>
          <p:nvPr/>
        </p:nvPicPr>
        <p:blipFill>
          <a:blip r:embed="rId3">
            <a:extLst/>
          </a:blip>
          <a:stretch>
            <a:fillRect/>
          </a:stretch>
        </p:blipFill>
        <p:spPr>
          <a:xfrm>
            <a:off x="832074" y="2856805"/>
            <a:ext cx="9562939" cy="5693112"/>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What do we actually want ? A patient-centred coherent information syst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346709">
              <a:spcBef>
                <a:spcPts val="0"/>
              </a:spcBef>
              <a:buSzTx/>
              <a:buNone/>
              <a:defRPr sz="4703">
                <a:latin typeface="+mn-lt"/>
                <a:ea typeface="+mn-ea"/>
                <a:cs typeface="+mn-cs"/>
                <a:sym typeface="Helvetica Neue Medium"/>
              </a:defRPr>
            </a:pPr>
            <a:r>
              <a:t>What do we actually want ?</a:t>
            </a:r>
            <a:br/>
            <a:r>
              <a:t>A patient-centred coherent information system?</a:t>
            </a:r>
          </a:p>
        </p:txBody>
      </p:sp>
      <p:pic>
        <p:nvPicPr>
          <p:cNvPr id="186" name="Image" descr="Image"/>
          <p:cNvPicPr>
            <a:picLocks noChangeAspect="1"/>
          </p:cNvPicPr>
          <p:nvPr/>
        </p:nvPicPr>
        <p:blipFill>
          <a:blip r:embed="rId2">
            <a:extLst/>
          </a:blip>
          <a:stretch>
            <a:fillRect/>
          </a:stretch>
        </p:blipFill>
        <p:spPr>
          <a:xfrm>
            <a:off x="5041788" y="2484453"/>
            <a:ext cx="13785246" cy="8943179"/>
          </a:xfrm>
          <a:prstGeom prst="rect">
            <a:avLst/>
          </a:prstGeom>
          <a:ln w="12700">
            <a:miter lim="400000"/>
          </a:ln>
        </p:spPr>
      </p:pic>
      <p:sp>
        <p:nvSpPr>
          <p:cNvPr id="187" name="Polygon"/>
          <p:cNvSpPr/>
          <p:nvPr/>
        </p:nvSpPr>
        <p:spPr>
          <a:xfrm>
            <a:off x="17003341" y="9974867"/>
            <a:ext cx="824103" cy="761309"/>
          </a:xfrm>
          <a:prstGeom prst="pentagon">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8" name="Polygon"/>
          <p:cNvSpPr/>
          <p:nvPr/>
        </p:nvSpPr>
        <p:spPr>
          <a:xfrm>
            <a:off x="17003341" y="2638377"/>
            <a:ext cx="824103" cy="761309"/>
          </a:xfrm>
          <a:prstGeom prst="pentagon">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89" name="OOH"/>
          <p:cNvSpPr/>
          <p:nvPr/>
        </p:nvSpPr>
        <p:spPr>
          <a:xfrm>
            <a:off x="13636631" y="10328261"/>
            <a:ext cx="1089202" cy="995715"/>
          </a:xfrm>
          <a:prstGeom prst="pentagon">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1800">
                <a:solidFill>
                  <a:srgbClr val="FFFFFF"/>
                </a:solidFill>
                <a:latin typeface="+mn-lt"/>
                <a:ea typeface="+mn-ea"/>
                <a:cs typeface="+mn-cs"/>
                <a:sym typeface="Helvetica Neue Medium"/>
              </a:defRPr>
            </a:lvl1pPr>
          </a:lstStyle>
          <a:p>
            <a:pPr/>
            <a:r>
              <a:t>OOH</a:t>
            </a:r>
          </a:p>
        </p:txBody>
      </p:sp>
      <p:sp>
        <p:nvSpPr>
          <p:cNvPr id="190" name="GP"/>
          <p:cNvSpPr/>
          <p:nvPr/>
        </p:nvSpPr>
        <p:spPr>
          <a:xfrm>
            <a:off x="12259343" y="10561344"/>
            <a:ext cx="824102" cy="761309"/>
          </a:xfrm>
          <a:prstGeom prst="pentagon">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1800">
                <a:solidFill>
                  <a:srgbClr val="FFFFFF"/>
                </a:solidFill>
                <a:latin typeface="+mn-lt"/>
                <a:ea typeface="+mn-ea"/>
                <a:cs typeface="+mn-cs"/>
                <a:sym typeface="Helvetica Neue Medium"/>
              </a:defRPr>
            </a:lvl1pPr>
          </a:lstStyle>
          <a:p>
            <a:pPr/>
            <a:r>
              <a:t>GP</a:t>
            </a:r>
          </a:p>
        </p:txBody>
      </p:sp>
      <p:sp>
        <p:nvSpPr>
          <p:cNvPr id="191" name="Polygon"/>
          <p:cNvSpPr/>
          <p:nvPr/>
        </p:nvSpPr>
        <p:spPr>
          <a:xfrm>
            <a:off x="5778582" y="3342757"/>
            <a:ext cx="824104" cy="761310"/>
          </a:xfrm>
          <a:prstGeom prst="pentagon">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92" name="Polygon"/>
          <p:cNvSpPr/>
          <p:nvPr/>
        </p:nvSpPr>
        <p:spPr>
          <a:xfrm>
            <a:off x="5510806" y="9249613"/>
            <a:ext cx="993506" cy="994146"/>
          </a:xfrm>
          <a:prstGeom prst="pentagon">
            <a:avLst/>
          </a:prstGeom>
          <a:solidFill>
            <a:schemeClr val="accent1"/>
          </a:solidFill>
          <a:ln w="25400">
            <a:solidFill>
              <a:srgbClr val="B0971C"/>
            </a:solidFill>
            <a:bevel/>
          </a:ln>
        </p:spPr>
        <p:txBody>
          <a:bodyPr lIns="0" tIns="0" rIns="0" bIns="0" anchor="ctr"/>
          <a:lstStyle/>
          <a:p>
            <a:pPr>
              <a:defRPr b="0" sz="3200">
                <a:solidFill>
                  <a:srgbClr val="FFFFFF"/>
                </a:solidFill>
                <a:latin typeface="+mn-lt"/>
                <a:ea typeface="+mn-ea"/>
                <a:cs typeface="+mn-cs"/>
                <a:sym typeface="Helvetica Neue Medium"/>
              </a:defRPr>
            </a:pPr>
          </a:p>
        </p:txBody>
      </p:sp>
      <p:sp>
        <p:nvSpPr>
          <p:cNvPr id="193" name="Polygon"/>
          <p:cNvSpPr/>
          <p:nvPr/>
        </p:nvSpPr>
        <p:spPr>
          <a:xfrm>
            <a:off x="9349554" y="11204058"/>
            <a:ext cx="822726" cy="763566"/>
          </a:xfrm>
          <a:prstGeom prst="pentagon">
            <a:avLst/>
          </a:prstGeom>
          <a:solidFill>
            <a:schemeClr val="accent1"/>
          </a:solidFill>
          <a:ln w="25400">
            <a:solidFill>
              <a:srgbClr val="B0971C"/>
            </a:solidFill>
            <a:bevel/>
          </a:ln>
        </p:spPr>
        <p:txBody>
          <a:bodyPr lIns="0" tIns="0" rIns="0" bIns="0" anchor="ctr"/>
          <a:lstStyle/>
          <a:p>
            <a:pPr>
              <a:defRPr b="0" sz="3200">
                <a:solidFill>
                  <a:srgbClr val="FFFFFF"/>
                </a:solidFill>
                <a:latin typeface="+mn-lt"/>
                <a:ea typeface="+mn-ea"/>
                <a:cs typeface="+mn-cs"/>
                <a:sym typeface="Helvetica Neue Medium"/>
              </a:defRPr>
            </a:pPr>
          </a:p>
        </p:txBody>
      </p:sp>
      <p:sp>
        <p:nvSpPr>
          <p:cNvPr id="194" name="uro"/>
          <p:cNvSpPr/>
          <p:nvPr/>
        </p:nvSpPr>
        <p:spPr>
          <a:xfrm>
            <a:off x="5056093" y="6359253"/>
            <a:ext cx="1235573" cy="994846"/>
          </a:xfrm>
          <a:prstGeom prst="pentagon">
            <a:avLst/>
          </a:prstGeom>
          <a:solidFill>
            <a:schemeClr val="accent1"/>
          </a:solidFill>
          <a:ln w="25400">
            <a:solidFill>
              <a:srgbClr val="B0971C"/>
            </a:solidFill>
            <a:bevel/>
          </a:ln>
          <a:extLst>
            <a:ext uri="{C572A759-6A51-4108-AA02-DFA0A04FC94B}">
              <ma14:wrappingTextBoxFlag xmlns:ma14="http://schemas.microsoft.com/office/mac/drawingml/2011/main" val="1"/>
            </a:ext>
          </a:extLst>
        </p:spPr>
        <p:txBody>
          <a:bodyPr lIns="0" tIns="0" rIns="0" bIns="0" anchor="ctr"/>
          <a:lstStyle>
            <a:lvl1pPr>
              <a:defRPr b="0" sz="1800">
                <a:solidFill>
                  <a:srgbClr val="FFFFFF"/>
                </a:solidFill>
                <a:latin typeface="+mn-lt"/>
                <a:ea typeface="+mn-ea"/>
                <a:cs typeface="+mn-cs"/>
                <a:sym typeface="Helvetica Neue Medium"/>
              </a:defRPr>
            </a:lvl1pPr>
          </a:lstStyle>
          <a:p>
            <a:pPr/>
            <a:r>
              <a:t>uro</a:t>
            </a:r>
          </a:p>
        </p:txBody>
      </p:sp>
      <p:sp>
        <p:nvSpPr>
          <p:cNvPr id="195" name="GP"/>
          <p:cNvSpPr/>
          <p:nvPr/>
        </p:nvSpPr>
        <p:spPr>
          <a:xfrm>
            <a:off x="11698391" y="2849750"/>
            <a:ext cx="951499" cy="758041"/>
          </a:xfrm>
          <a:prstGeom prst="rect">
            <a:avLst/>
          </a:prstGeom>
          <a:solidFill>
            <a:schemeClr val="accent1"/>
          </a:solidFill>
          <a:ln w="25400">
            <a:solidFill>
              <a:srgbClr val="DE6A10"/>
            </a:solidFill>
            <a:bevel/>
          </a:ln>
          <a:extLst>
            <a:ext uri="{C572A759-6A51-4108-AA02-DFA0A04FC94B}">
              <ma14:wrappingTextBoxFlag xmlns:ma14="http://schemas.microsoft.com/office/mac/drawingml/2011/main" val="1"/>
            </a:ext>
          </a:extLst>
        </p:spPr>
        <p:txBody>
          <a:bodyPr lIns="0" tIns="0" rIns="0" bIns="0" anchor="ctr"/>
          <a:lstStyle>
            <a:lvl1pPr>
              <a:defRPr b="0" sz="2200">
                <a:solidFill>
                  <a:srgbClr val="FFFFFF"/>
                </a:solidFill>
                <a:latin typeface="+mn-lt"/>
                <a:ea typeface="+mn-ea"/>
                <a:cs typeface="+mn-cs"/>
                <a:sym typeface="Helvetica Neue Medium"/>
              </a:defRPr>
            </a:lvl1pPr>
          </a:lstStyle>
          <a:p>
            <a:pPr/>
            <a:r>
              <a:t>GP</a:t>
            </a:r>
          </a:p>
        </p:txBody>
      </p:sp>
      <p:sp>
        <p:nvSpPr>
          <p:cNvPr id="196" name="Hospital"/>
          <p:cNvSpPr/>
          <p:nvPr/>
        </p:nvSpPr>
        <p:spPr>
          <a:xfrm>
            <a:off x="13203555" y="4155135"/>
            <a:ext cx="1340611" cy="758041"/>
          </a:xfrm>
          <a:prstGeom prst="rect">
            <a:avLst/>
          </a:prstGeom>
          <a:solidFill>
            <a:schemeClr val="accent1"/>
          </a:solidFill>
          <a:ln w="25400">
            <a:solidFill>
              <a:srgbClr val="DE6A10"/>
            </a:solidFill>
            <a:bevel/>
          </a:ln>
          <a:extLst>
            <a:ext uri="{C572A759-6A51-4108-AA02-DFA0A04FC94B}">
              <ma14:wrappingTextBoxFlag xmlns:ma14="http://schemas.microsoft.com/office/mac/drawingml/2011/main" val="1"/>
            </a:ext>
          </a:extLst>
        </p:spPr>
        <p:txBody>
          <a:bodyPr lIns="0" tIns="0" rIns="0" bIns="0" anchor="ctr"/>
          <a:lstStyle>
            <a:lvl1pPr>
              <a:defRPr b="0" sz="2200">
                <a:solidFill>
                  <a:srgbClr val="FFFFFF"/>
                </a:solidFill>
                <a:latin typeface="+mn-lt"/>
                <a:ea typeface="+mn-ea"/>
                <a:cs typeface="+mn-cs"/>
                <a:sym typeface="Helvetica Neue Medium"/>
              </a:defRPr>
            </a:lvl1pPr>
          </a:lstStyle>
          <a:p>
            <a:pPr/>
            <a:r>
              <a:t>Hospital</a:t>
            </a:r>
          </a:p>
        </p:txBody>
      </p:sp>
      <p:pic>
        <p:nvPicPr>
          <p:cNvPr id="197" name="Image" descr="Image"/>
          <p:cNvPicPr>
            <a:picLocks noChangeAspect="1"/>
          </p:cNvPicPr>
          <p:nvPr/>
        </p:nvPicPr>
        <p:blipFill>
          <a:blip r:embed="rId3">
            <a:extLst/>
          </a:blip>
          <a:stretch>
            <a:fillRect/>
          </a:stretch>
        </p:blipFill>
        <p:spPr>
          <a:xfrm>
            <a:off x="4028565" y="6055423"/>
            <a:ext cx="1119402" cy="1119402"/>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4779083" y="10117252"/>
            <a:ext cx="1123040" cy="1123040"/>
          </a:xfrm>
          <a:prstGeom prst="rect">
            <a:avLst/>
          </a:prstGeom>
          <a:ln w="12700">
            <a:miter lim="400000"/>
          </a:ln>
        </p:spPr>
      </p:pic>
      <p:pic>
        <p:nvPicPr>
          <p:cNvPr id="199" name="Image" descr="Image"/>
          <p:cNvPicPr>
            <a:picLocks noChangeAspect="1"/>
          </p:cNvPicPr>
          <p:nvPr/>
        </p:nvPicPr>
        <p:blipFill>
          <a:blip r:embed="rId4">
            <a:extLst/>
          </a:blip>
          <a:stretch>
            <a:fillRect/>
          </a:stretch>
        </p:blipFill>
        <p:spPr>
          <a:xfrm>
            <a:off x="13619712" y="2667251"/>
            <a:ext cx="1123040" cy="1123039"/>
          </a:xfrm>
          <a:prstGeom prst="rect">
            <a:avLst/>
          </a:prstGeom>
          <a:ln w="12700">
            <a:miter lim="400000"/>
          </a:ln>
        </p:spPr>
      </p:pic>
      <p:pic>
        <p:nvPicPr>
          <p:cNvPr id="200" name="Image" descr="Image"/>
          <p:cNvPicPr>
            <a:picLocks noChangeAspect="1"/>
          </p:cNvPicPr>
          <p:nvPr/>
        </p:nvPicPr>
        <p:blipFill>
          <a:blip r:embed="rId5">
            <a:extLst/>
          </a:blip>
          <a:stretch>
            <a:fillRect/>
          </a:stretch>
        </p:blipFill>
        <p:spPr>
          <a:xfrm>
            <a:off x="11776143" y="5316865"/>
            <a:ext cx="795995" cy="79599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01" name="Image" descr="Image"/>
          <p:cNvPicPr>
            <a:picLocks noChangeAspect="1"/>
          </p:cNvPicPr>
          <p:nvPr/>
        </p:nvPicPr>
        <p:blipFill>
          <a:blip r:embed="rId6">
            <a:extLst/>
          </a:blip>
          <a:stretch>
            <a:fillRect/>
          </a:stretch>
        </p:blipFill>
        <p:spPr>
          <a:xfrm>
            <a:off x="17934620" y="10315560"/>
            <a:ext cx="795994" cy="1226974"/>
          </a:xfrm>
          <a:prstGeom prst="rect">
            <a:avLst/>
          </a:prstGeom>
          <a:ln w="12700">
            <a:miter lim="400000"/>
          </a:ln>
        </p:spPr>
      </p:pic>
      <p:pic>
        <p:nvPicPr>
          <p:cNvPr id="202" name="Image" descr="Image"/>
          <p:cNvPicPr>
            <a:picLocks noChangeAspect="1"/>
          </p:cNvPicPr>
          <p:nvPr/>
        </p:nvPicPr>
        <p:blipFill>
          <a:blip r:embed="rId7">
            <a:extLst/>
          </a:blip>
          <a:stretch>
            <a:fillRect/>
          </a:stretch>
        </p:blipFill>
        <p:spPr>
          <a:xfrm>
            <a:off x="11528549" y="10923145"/>
            <a:ext cx="1025984" cy="10259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8"/>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9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6"/>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9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92"/>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87"/>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89"/>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190"/>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19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199"/>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200"/>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197"/>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198"/>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201"/>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0"/>
      <p:bldP build="whole" bldLvl="1" animBg="1" rev="0" advAuto="0" spid="187" grpId="8"/>
      <p:bldP build="whole" bldLvl="1" animBg="1" rev="0" advAuto="0" spid="200" grpId="13"/>
      <p:bldP build="whole" bldLvl="1" animBg="1" rev="0" advAuto="0" spid="201" grpId="16"/>
      <p:bldP build="whole" bldLvl="1" animBg="1" rev="0" advAuto="0" spid="189" grpId="9"/>
      <p:bldP build="whole" bldLvl="1" animBg="1" rev="0" advAuto="0" spid="188" grpId="2"/>
      <p:bldP build="whole" bldLvl="1" animBg="1" rev="0" advAuto="0" spid="192" grpId="7"/>
      <p:bldP build="whole" bldLvl="1" animBg="1" rev="0" advAuto="0" spid="199" grpId="12"/>
      <p:bldP build="whole" bldLvl="1" animBg="1" rev="0" advAuto="0" spid="196" grpId="5"/>
      <p:bldP build="whole" bldLvl="1" animBg="1" rev="0" advAuto="0" spid="191" grpId="4"/>
      <p:bldP build="whole" bldLvl="1" animBg="1" rev="0" advAuto="0" spid="197" grpId="14"/>
      <p:bldP build="whole" bldLvl="1" animBg="1" rev="0" advAuto="0" spid="202" grpId="17"/>
      <p:bldP build="whole" bldLvl="1" animBg="1" rev="0" advAuto="0" spid="195" grpId="3"/>
      <p:bldP build="whole" bldLvl="1" animBg="1" rev="0" advAuto="0" spid="194" grpId="6"/>
      <p:bldP build="whole" bldLvl="1" animBg="1" rev="0" advAuto="0" spid="193" grpId="11"/>
      <p:bldP build="whole" bldLvl="1" animBg="1" rev="0" advAuto="0" spid="186" grpId="1"/>
      <p:bldP build="whole" bldLvl="1" animBg="1" rev="0" advAuto="0" spid="198" grpId="15"/>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AQL - Archetype Query Langua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AQL - Archetype Query Language</a:t>
            </a:r>
          </a:p>
        </p:txBody>
      </p:sp>
      <p:pic>
        <p:nvPicPr>
          <p:cNvPr id="389" name="Image" descr="Image"/>
          <p:cNvPicPr>
            <a:picLocks noChangeAspect="1"/>
          </p:cNvPicPr>
          <p:nvPr/>
        </p:nvPicPr>
        <p:blipFill>
          <a:blip r:embed="rId2">
            <a:extLst/>
          </a:blip>
          <a:srcRect l="0" t="0" r="0" b="8983"/>
          <a:stretch>
            <a:fillRect/>
          </a:stretch>
        </p:blipFill>
        <p:spPr>
          <a:xfrm>
            <a:off x="1254639" y="2125486"/>
            <a:ext cx="20292488" cy="1139993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openEHR REST API /que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 openEHR REST API /query</a:t>
            </a:r>
          </a:p>
        </p:txBody>
      </p:sp>
      <p:pic>
        <p:nvPicPr>
          <p:cNvPr id="392" name="Image" descr="Image"/>
          <p:cNvPicPr>
            <a:picLocks noChangeAspect="1"/>
          </p:cNvPicPr>
          <p:nvPr/>
        </p:nvPicPr>
        <p:blipFill>
          <a:blip r:embed="rId2">
            <a:extLst/>
          </a:blip>
          <a:stretch>
            <a:fillRect/>
          </a:stretch>
        </p:blipFill>
        <p:spPr>
          <a:xfrm>
            <a:off x="4114138" y="2490115"/>
            <a:ext cx="16155724" cy="1023980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Picture 4" descr="Picture 4"/>
          <p:cNvPicPr>
            <a:picLocks noChangeAspect="1"/>
          </p:cNvPicPr>
          <p:nvPr/>
        </p:nvPicPr>
        <p:blipFill>
          <a:blip r:embed="rId2">
            <a:extLst/>
          </a:blip>
          <a:stretch>
            <a:fillRect/>
          </a:stretch>
        </p:blipFill>
        <p:spPr>
          <a:xfrm>
            <a:off x="14265133" y="2453101"/>
            <a:ext cx="5978009" cy="411529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395" name="Image" descr="Image"/>
          <p:cNvPicPr>
            <a:picLocks noChangeAspect="1"/>
          </p:cNvPicPr>
          <p:nvPr/>
        </p:nvPicPr>
        <p:blipFill>
          <a:blip r:embed="rId3">
            <a:extLst/>
          </a:blip>
          <a:srcRect l="2539" t="12319" r="11408" b="0"/>
          <a:stretch>
            <a:fillRect/>
          </a:stretch>
        </p:blipFill>
        <p:spPr>
          <a:xfrm>
            <a:off x="1953302" y="2410865"/>
            <a:ext cx="10990019" cy="629887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396" name="NHS Scotland: National Digital Platform"/>
          <p:cNvSpPr txBox="1"/>
          <p:nvPr>
            <p:ph type="title"/>
          </p:nvPr>
        </p:nvSpPr>
        <p:spPr>
          <a:xfrm>
            <a:off x="385400" y="-84003"/>
            <a:ext cx="17534269" cy="1723033"/>
          </a:xfrm>
          <a:prstGeom prst="rect">
            <a:avLst/>
          </a:prstGeom>
        </p:spPr>
        <p:txBody>
          <a:bodyPr/>
          <a:lstStyle>
            <a:lvl1pPr defTabSz="685165">
              <a:defRPr sz="7469"/>
            </a:lvl1pPr>
          </a:lstStyle>
          <a:p>
            <a:pPr/>
            <a:r>
              <a:t>NHS Scotland: National Digital Platform</a:t>
            </a:r>
          </a:p>
        </p:txBody>
      </p:sp>
      <p:sp>
        <p:nvSpPr>
          <p:cNvPr id="397" name="Text"/>
          <p:cNvSpPr txBox="1"/>
          <p:nvPr/>
        </p:nvSpPr>
        <p:spPr>
          <a:xfrm>
            <a:off x="3592658" y="11294298"/>
            <a:ext cx="2032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5300"/>
              </a:lnSpc>
              <a:defRPr b="0" sz="2800" u="sng">
                <a:solidFill>
                  <a:srgbClr val="0000EE"/>
                </a:solidFill>
                <a:latin typeface="Times Roman"/>
                <a:ea typeface="Times Roman"/>
                <a:cs typeface="Times Roman"/>
                <a:sym typeface="Times Roman"/>
                <a:hlinkClick r:id="rId4" invalidUrl="" action="" tgtFrame="" tooltip="" history="1" highlightClick="0" endSnd="0"/>
              </a:defRPr>
            </a:lvl1pPr>
          </a:lstStyle>
          <a:p>
            <a:pPr/>
            <a:r>
              <a:rPr>
                <a:hlinkClick r:id="rId4" invalidUrl="" action="" tgtFrame="" tooltip="" history="1" highlightClick="0" endSnd="0"/>
              </a:rPr>
              <a:t> </a:t>
            </a:r>
          </a:p>
        </p:txBody>
      </p:sp>
      <p:pic>
        <p:nvPicPr>
          <p:cNvPr id="398" name="Image" descr="Image"/>
          <p:cNvPicPr>
            <a:picLocks noChangeAspect="1"/>
          </p:cNvPicPr>
          <p:nvPr/>
        </p:nvPicPr>
        <p:blipFill>
          <a:blip r:embed="rId5">
            <a:extLst/>
          </a:blip>
          <a:stretch>
            <a:fillRect/>
          </a:stretch>
        </p:blipFill>
        <p:spPr>
          <a:xfrm>
            <a:off x="3338665" y="8323732"/>
            <a:ext cx="8219140" cy="4626137"/>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399" name="Image" descr="Image"/>
          <p:cNvPicPr>
            <a:picLocks noChangeAspect="1"/>
          </p:cNvPicPr>
          <p:nvPr/>
        </p:nvPicPr>
        <p:blipFill>
          <a:blip r:embed="rId6">
            <a:extLst/>
          </a:blip>
          <a:stretch>
            <a:fillRect/>
          </a:stretch>
        </p:blipFill>
        <p:spPr>
          <a:xfrm>
            <a:off x="17654247" y="6485179"/>
            <a:ext cx="4893470" cy="6661548"/>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openEHR applications - at scale"/>
          <p:cNvSpPr txBox="1"/>
          <p:nvPr>
            <p:ph type="body" idx="21"/>
          </p:nvPr>
        </p:nvSpPr>
        <p:spPr>
          <a:xfrm>
            <a:off x="409543" y="391090"/>
            <a:ext cx="18970657" cy="1545409"/>
          </a:xfrm>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openEHR applications - at scale</a:t>
            </a:r>
          </a:p>
        </p:txBody>
      </p:sp>
      <p:pic>
        <p:nvPicPr>
          <p:cNvPr id="402" name="Image" descr="Image"/>
          <p:cNvPicPr>
            <a:picLocks noChangeAspect="1"/>
          </p:cNvPicPr>
          <p:nvPr/>
        </p:nvPicPr>
        <p:blipFill>
          <a:blip r:embed="rId2">
            <a:extLst/>
          </a:blip>
          <a:stretch>
            <a:fillRect/>
          </a:stretch>
        </p:blipFill>
        <p:spPr>
          <a:xfrm>
            <a:off x="4182321" y="2704407"/>
            <a:ext cx="5469886" cy="281077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03" name="Image" descr="Image"/>
          <p:cNvPicPr>
            <a:picLocks noChangeAspect="1"/>
          </p:cNvPicPr>
          <p:nvPr/>
        </p:nvPicPr>
        <p:blipFill>
          <a:blip r:embed="rId3">
            <a:extLst/>
          </a:blip>
          <a:stretch>
            <a:fillRect/>
          </a:stretch>
        </p:blipFill>
        <p:spPr>
          <a:xfrm>
            <a:off x="16864322" y="2650833"/>
            <a:ext cx="4961146" cy="3621559"/>
          </a:xfrm>
          <a:prstGeom prst="rect">
            <a:avLst/>
          </a:prstGeom>
          <a:ln w="12700">
            <a:miter lim="400000"/>
          </a:ln>
          <a:effectLst>
            <a:outerShdw sx="100000" sy="100000" kx="0" ky="0" algn="b" rotWithShape="0" blurRad="254000" dist="127000" dir="5400000">
              <a:srgbClr val="000000">
                <a:alpha val="70000"/>
              </a:srgbClr>
            </a:outerShdw>
          </a:effectLst>
        </p:spPr>
      </p:pic>
      <p:pic>
        <p:nvPicPr>
          <p:cNvPr id="404" name="Image" descr="Image"/>
          <p:cNvPicPr>
            <a:picLocks noChangeAspect="1"/>
          </p:cNvPicPr>
          <p:nvPr/>
        </p:nvPicPr>
        <p:blipFill>
          <a:blip r:embed="rId4">
            <a:extLst/>
          </a:blip>
          <a:stretch>
            <a:fillRect/>
          </a:stretch>
        </p:blipFill>
        <p:spPr>
          <a:xfrm>
            <a:off x="15833616" y="6817828"/>
            <a:ext cx="7061352" cy="281077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405" name="Image" descr="Image"/>
          <p:cNvPicPr>
            <a:picLocks noChangeAspect="1"/>
          </p:cNvPicPr>
          <p:nvPr/>
        </p:nvPicPr>
        <p:blipFill>
          <a:blip r:embed="rId5">
            <a:extLst/>
          </a:blip>
          <a:stretch>
            <a:fillRect/>
          </a:stretch>
        </p:blipFill>
        <p:spPr>
          <a:xfrm>
            <a:off x="11067690" y="2854302"/>
            <a:ext cx="2897247" cy="362155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06" name="Image" descr="Image"/>
          <p:cNvPicPr>
            <a:picLocks noChangeAspect="1"/>
          </p:cNvPicPr>
          <p:nvPr/>
        </p:nvPicPr>
        <p:blipFill>
          <a:blip r:embed="rId6">
            <a:extLst/>
          </a:blip>
          <a:stretch>
            <a:fillRect/>
          </a:stretch>
        </p:blipFill>
        <p:spPr>
          <a:xfrm>
            <a:off x="1777989" y="9855461"/>
            <a:ext cx="4462885" cy="190853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07" name="Image" descr="Image"/>
          <p:cNvPicPr>
            <a:picLocks noChangeAspect="1"/>
          </p:cNvPicPr>
          <p:nvPr/>
        </p:nvPicPr>
        <p:blipFill>
          <a:blip r:embed="rId7">
            <a:extLst/>
          </a:blip>
          <a:stretch>
            <a:fillRect/>
          </a:stretch>
        </p:blipFill>
        <p:spPr>
          <a:xfrm>
            <a:off x="1128453" y="4604244"/>
            <a:ext cx="5229309" cy="4272247"/>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08" name="Image" descr="Image"/>
          <p:cNvPicPr>
            <a:picLocks noChangeAspect="1"/>
          </p:cNvPicPr>
          <p:nvPr/>
        </p:nvPicPr>
        <p:blipFill>
          <a:blip r:embed="rId8">
            <a:extLst/>
          </a:blip>
          <a:stretch>
            <a:fillRect/>
          </a:stretch>
        </p:blipFill>
        <p:spPr>
          <a:xfrm>
            <a:off x="8030833" y="7393664"/>
            <a:ext cx="6012825" cy="3404320"/>
          </a:xfrm>
          <a:prstGeom prst="rect">
            <a:avLst/>
          </a:prstGeom>
          <a:ln w="12700">
            <a:miter lim="400000"/>
          </a:ln>
          <a:effectLst>
            <a:outerShdw sx="100000" sy="100000" kx="0" ky="0" algn="b" rotWithShape="0" blurRad="254000" dist="127000" dir="5400000">
              <a:srgbClr val="000000">
                <a:alpha val="70000"/>
              </a:srgbClr>
            </a:outerShdw>
          </a:effectLst>
        </p:spPr>
      </p:pic>
      <p:pic>
        <p:nvPicPr>
          <p:cNvPr id="409" name="Image" descr="Image"/>
          <p:cNvPicPr>
            <a:picLocks noChangeAspect="1"/>
          </p:cNvPicPr>
          <p:nvPr/>
        </p:nvPicPr>
        <p:blipFill>
          <a:blip r:embed="rId9">
            <a:extLst/>
          </a:blip>
          <a:stretch>
            <a:fillRect/>
          </a:stretch>
        </p:blipFill>
        <p:spPr>
          <a:xfrm>
            <a:off x="14545836" y="10174038"/>
            <a:ext cx="4993829" cy="281077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Covid-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Covid-19 </a:t>
            </a:r>
          </a:p>
        </p:txBody>
      </p:sp>
      <p:pic>
        <p:nvPicPr>
          <p:cNvPr id="412" name="Image" descr="Image"/>
          <p:cNvPicPr>
            <a:picLocks noChangeAspect="1"/>
          </p:cNvPicPr>
          <p:nvPr/>
        </p:nvPicPr>
        <p:blipFill>
          <a:blip r:embed="rId2">
            <a:extLst/>
          </a:blip>
          <a:stretch>
            <a:fillRect/>
          </a:stretch>
        </p:blipFill>
        <p:spPr>
          <a:xfrm>
            <a:off x="374935" y="6013867"/>
            <a:ext cx="7977397" cy="5609467"/>
          </a:xfrm>
          <a:prstGeom prst="rect">
            <a:avLst/>
          </a:prstGeom>
          <a:ln w="12700">
            <a:miter lim="400000"/>
          </a:ln>
        </p:spPr>
      </p:pic>
      <p:pic>
        <p:nvPicPr>
          <p:cNvPr id="413" name="Image" descr="Image"/>
          <p:cNvPicPr>
            <a:picLocks noChangeAspect="1"/>
          </p:cNvPicPr>
          <p:nvPr/>
        </p:nvPicPr>
        <p:blipFill>
          <a:blip r:embed="rId3">
            <a:extLst/>
          </a:blip>
          <a:stretch>
            <a:fillRect/>
          </a:stretch>
        </p:blipFill>
        <p:spPr>
          <a:xfrm>
            <a:off x="6992913" y="644336"/>
            <a:ext cx="8683967" cy="6684105"/>
          </a:xfrm>
          <a:prstGeom prst="rect">
            <a:avLst/>
          </a:prstGeom>
          <a:ln w="12700">
            <a:miter lim="400000"/>
          </a:ln>
        </p:spPr>
      </p:pic>
      <p:sp>
        <p:nvSpPr>
          <p:cNvPr id="414" name="https://www.youtube.com/watch?v=oAzjHdiioDY&amp;feature=youtu.be"/>
          <p:cNvSpPr txBox="1"/>
          <p:nvPr/>
        </p:nvSpPr>
        <p:spPr>
          <a:xfrm>
            <a:off x="1290999" y="12228685"/>
            <a:ext cx="128022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600" u="sng">
                <a:solidFill>
                  <a:srgbClr val="0000EE"/>
                </a:solidFill>
                <a:latin typeface="Times Roman"/>
                <a:ea typeface="Times Roman"/>
                <a:cs typeface="Times Roman"/>
                <a:sym typeface="Times Roman"/>
                <a:hlinkClick r:id="rId4" invalidUrl="" action="" tgtFrame="" tooltip="" history="1" highlightClick="0" endSnd="0"/>
              </a:defRPr>
            </a:lvl1pPr>
          </a:lstStyle>
          <a:p>
            <a:pPr/>
            <a:r>
              <a:rPr>
                <a:hlinkClick r:id="rId4" invalidUrl="" action="" tgtFrame="" tooltip="" history="1" highlightClick="0" endSnd="0"/>
              </a:rPr>
              <a:t>https://www.youtube.com/watch?v=oAzjHdiioDY&amp;feature=youtu.be</a:t>
            </a:r>
          </a:p>
        </p:txBody>
      </p:sp>
      <p:pic>
        <p:nvPicPr>
          <p:cNvPr id="415" name="Image" descr="Image"/>
          <p:cNvPicPr>
            <a:picLocks noChangeAspect="1"/>
          </p:cNvPicPr>
          <p:nvPr/>
        </p:nvPicPr>
        <p:blipFill>
          <a:blip r:embed="rId5">
            <a:extLst/>
          </a:blip>
          <a:stretch>
            <a:fillRect/>
          </a:stretch>
        </p:blipFill>
        <p:spPr>
          <a:xfrm>
            <a:off x="14930604" y="1897706"/>
            <a:ext cx="8883562" cy="6895535"/>
          </a:xfrm>
          <a:prstGeom prst="rect">
            <a:avLst/>
          </a:prstGeom>
          <a:ln w="12700">
            <a:miter lim="400000"/>
          </a:ln>
        </p:spPr>
      </p:pic>
      <p:pic>
        <p:nvPicPr>
          <p:cNvPr id="416" name="Image" descr="Image"/>
          <p:cNvPicPr>
            <a:picLocks noChangeAspect="1"/>
          </p:cNvPicPr>
          <p:nvPr/>
        </p:nvPicPr>
        <p:blipFill>
          <a:blip r:embed="rId6">
            <a:extLst/>
          </a:blip>
          <a:stretch>
            <a:fillRect/>
          </a:stretch>
        </p:blipFill>
        <p:spPr>
          <a:xfrm>
            <a:off x="15402252" y="8048846"/>
            <a:ext cx="8457653" cy="5540783"/>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EY - connected Health ecosyst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EY - connected Health ecosystem</a:t>
            </a:r>
          </a:p>
        </p:txBody>
      </p:sp>
      <p:pic>
        <p:nvPicPr>
          <p:cNvPr id="419" name="Image" descr="Image"/>
          <p:cNvPicPr>
            <a:picLocks noChangeAspect="1"/>
          </p:cNvPicPr>
          <p:nvPr/>
        </p:nvPicPr>
        <p:blipFill>
          <a:blip r:embed="rId2">
            <a:extLst/>
          </a:blip>
          <a:stretch>
            <a:fillRect/>
          </a:stretch>
        </p:blipFill>
        <p:spPr>
          <a:xfrm>
            <a:off x="2175373" y="3862782"/>
            <a:ext cx="1119402" cy="1119402"/>
          </a:xfrm>
          <a:prstGeom prst="rect">
            <a:avLst/>
          </a:prstGeom>
          <a:ln w="12700">
            <a:miter lim="400000"/>
          </a:ln>
        </p:spPr>
      </p:pic>
      <p:pic>
        <p:nvPicPr>
          <p:cNvPr id="420" name="Image" descr="Image"/>
          <p:cNvPicPr>
            <a:picLocks noChangeAspect="1"/>
          </p:cNvPicPr>
          <p:nvPr/>
        </p:nvPicPr>
        <p:blipFill>
          <a:blip r:embed="rId3">
            <a:extLst/>
          </a:blip>
          <a:stretch>
            <a:fillRect/>
          </a:stretch>
        </p:blipFill>
        <p:spPr>
          <a:xfrm>
            <a:off x="2173554" y="6488768"/>
            <a:ext cx="1123040" cy="1123039"/>
          </a:xfrm>
          <a:prstGeom prst="rect">
            <a:avLst/>
          </a:prstGeom>
          <a:ln w="12700">
            <a:miter lim="400000"/>
          </a:ln>
        </p:spPr>
      </p:pic>
      <p:pic>
        <p:nvPicPr>
          <p:cNvPr id="421" name="Image" descr="Image"/>
          <p:cNvPicPr>
            <a:picLocks noChangeAspect="1"/>
          </p:cNvPicPr>
          <p:nvPr/>
        </p:nvPicPr>
        <p:blipFill>
          <a:blip r:embed="rId3">
            <a:extLst/>
          </a:blip>
          <a:stretch>
            <a:fillRect/>
          </a:stretch>
        </p:blipFill>
        <p:spPr>
          <a:xfrm>
            <a:off x="5138027" y="3784539"/>
            <a:ext cx="1123040" cy="1123040"/>
          </a:xfrm>
          <a:prstGeom prst="rect">
            <a:avLst/>
          </a:prstGeom>
          <a:ln w="12700">
            <a:miter lim="400000"/>
          </a:ln>
        </p:spPr>
      </p:pic>
      <p:pic>
        <p:nvPicPr>
          <p:cNvPr id="422" name="Image" descr="Image"/>
          <p:cNvPicPr>
            <a:picLocks noChangeAspect="1"/>
          </p:cNvPicPr>
          <p:nvPr/>
        </p:nvPicPr>
        <p:blipFill>
          <a:blip r:embed="rId4">
            <a:extLst/>
          </a:blip>
          <a:stretch>
            <a:fillRect/>
          </a:stretch>
        </p:blipFill>
        <p:spPr>
          <a:xfrm>
            <a:off x="7414423" y="4386269"/>
            <a:ext cx="795994" cy="795994"/>
          </a:xfrm>
          <a:prstGeom prst="rect">
            <a:avLst/>
          </a:prstGeom>
          <a:ln w="12700">
            <a:miter lim="400000"/>
          </a:ln>
        </p:spPr>
      </p:pic>
      <p:pic>
        <p:nvPicPr>
          <p:cNvPr id="423" name="Image" descr="Image"/>
          <p:cNvPicPr>
            <a:picLocks noChangeAspect="1"/>
          </p:cNvPicPr>
          <p:nvPr/>
        </p:nvPicPr>
        <p:blipFill>
          <a:blip r:embed="rId5">
            <a:extLst/>
          </a:blip>
          <a:stretch>
            <a:fillRect/>
          </a:stretch>
        </p:blipFill>
        <p:spPr>
          <a:xfrm>
            <a:off x="8154523" y="5837418"/>
            <a:ext cx="795995" cy="1226974"/>
          </a:xfrm>
          <a:prstGeom prst="rect">
            <a:avLst/>
          </a:prstGeom>
          <a:ln w="12700">
            <a:miter lim="400000"/>
          </a:ln>
        </p:spPr>
      </p:pic>
      <p:pic>
        <p:nvPicPr>
          <p:cNvPr id="424" name="Image" descr="Image"/>
          <p:cNvPicPr>
            <a:picLocks noChangeAspect="1"/>
          </p:cNvPicPr>
          <p:nvPr/>
        </p:nvPicPr>
        <p:blipFill>
          <a:blip r:embed="rId6">
            <a:extLst/>
          </a:blip>
          <a:stretch>
            <a:fillRect/>
          </a:stretch>
        </p:blipFill>
        <p:spPr>
          <a:xfrm>
            <a:off x="6734627" y="7719547"/>
            <a:ext cx="1025984" cy="1025984"/>
          </a:xfrm>
          <a:prstGeom prst="rect">
            <a:avLst/>
          </a:prstGeom>
          <a:ln w="12700">
            <a:miter lim="400000"/>
          </a:ln>
        </p:spPr>
      </p:pic>
      <p:pic>
        <p:nvPicPr>
          <p:cNvPr id="425" name="Image" descr="Image"/>
          <p:cNvPicPr>
            <a:picLocks noChangeAspect="1"/>
          </p:cNvPicPr>
          <p:nvPr/>
        </p:nvPicPr>
        <p:blipFill>
          <a:blip r:embed="rId7">
            <a:extLst/>
          </a:blip>
          <a:stretch>
            <a:fillRect/>
          </a:stretch>
        </p:blipFill>
        <p:spPr>
          <a:xfrm>
            <a:off x="8222781" y="7424809"/>
            <a:ext cx="1598668" cy="360264"/>
          </a:xfrm>
          <a:prstGeom prst="rect">
            <a:avLst/>
          </a:prstGeom>
          <a:ln w="12700">
            <a:miter lim="400000"/>
          </a:ln>
        </p:spPr>
      </p:pic>
      <p:pic>
        <p:nvPicPr>
          <p:cNvPr id="426" name="Image" descr="Image"/>
          <p:cNvPicPr>
            <a:picLocks noChangeAspect="1"/>
          </p:cNvPicPr>
          <p:nvPr/>
        </p:nvPicPr>
        <p:blipFill>
          <a:blip r:embed="rId8">
            <a:extLst/>
          </a:blip>
          <a:stretch>
            <a:fillRect/>
          </a:stretch>
        </p:blipFill>
        <p:spPr>
          <a:xfrm>
            <a:off x="3309602" y="5152934"/>
            <a:ext cx="4698186" cy="4050475"/>
          </a:xfrm>
          <a:prstGeom prst="rect">
            <a:avLst/>
          </a:prstGeom>
          <a:ln w="12700">
            <a:miter lim="400000"/>
          </a:ln>
        </p:spPr>
      </p:pic>
      <p:sp>
        <p:nvSpPr>
          <p:cNvPr id="427" name="https://assets.ey.com/content/dam/ey-sites/ey-com/en_gl/topics/health/ey-global-health-tech.pdf"/>
          <p:cNvSpPr txBox="1"/>
          <p:nvPr/>
        </p:nvSpPr>
        <p:spPr>
          <a:xfrm>
            <a:off x="8104961" y="12420156"/>
            <a:ext cx="13261368"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2700" u="sng">
                <a:solidFill>
                  <a:srgbClr val="0000EE"/>
                </a:solidFill>
                <a:latin typeface="Times Roman"/>
                <a:ea typeface="Times Roman"/>
                <a:cs typeface="Times Roman"/>
                <a:sym typeface="Times Roman"/>
                <a:hlinkClick r:id="rId9" invalidUrl="" action="" tgtFrame="" tooltip="" history="1" highlightClick="0" endSnd="0"/>
              </a:defRPr>
            </a:lvl1pPr>
          </a:lstStyle>
          <a:p>
            <a:pPr/>
            <a:r>
              <a:rPr>
                <a:hlinkClick r:id="rId9" invalidUrl="" action="" tgtFrame="" tooltip="" history="1" highlightClick="0" endSnd="0"/>
              </a:rPr>
              <a:t>https://assets.ey.com/content/dam/ey-sites/ey-com/en_gl/topics/health/ey-global-health-tech.pdf</a:t>
            </a:r>
          </a:p>
        </p:txBody>
      </p:sp>
      <p:pic>
        <p:nvPicPr>
          <p:cNvPr id="428" name="Image" descr="Image"/>
          <p:cNvPicPr>
            <a:picLocks noChangeAspect="1"/>
          </p:cNvPicPr>
          <p:nvPr/>
        </p:nvPicPr>
        <p:blipFill>
          <a:blip r:embed="rId10">
            <a:extLst/>
          </a:blip>
          <a:stretch>
            <a:fillRect/>
          </a:stretch>
        </p:blipFill>
        <p:spPr>
          <a:xfrm>
            <a:off x="16281319" y="4339928"/>
            <a:ext cx="5469549" cy="706483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429" name="Image" descr="Image"/>
          <p:cNvPicPr>
            <a:picLocks noChangeAspect="1"/>
          </p:cNvPicPr>
          <p:nvPr/>
        </p:nvPicPr>
        <p:blipFill>
          <a:blip r:embed="rId11">
            <a:extLst/>
          </a:blip>
          <a:stretch>
            <a:fillRect/>
          </a:stretch>
        </p:blipFill>
        <p:spPr>
          <a:xfrm>
            <a:off x="4662334" y="9160315"/>
            <a:ext cx="1674712" cy="679959"/>
          </a:xfrm>
          <a:prstGeom prst="rect">
            <a:avLst/>
          </a:prstGeom>
          <a:ln w="12700">
            <a:miter lim="400000"/>
          </a:ln>
        </p:spPr>
      </p:pic>
      <p:grpSp>
        <p:nvGrpSpPr>
          <p:cNvPr id="432" name="Group"/>
          <p:cNvGrpSpPr/>
          <p:nvPr/>
        </p:nvGrpSpPr>
        <p:grpSpPr>
          <a:xfrm>
            <a:off x="1741819" y="9772974"/>
            <a:ext cx="1986510" cy="1400456"/>
            <a:chOff x="0" y="0"/>
            <a:chExt cx="1986508" cy="1400454"/>
          </a:xfrm>
        </p:grpSpPr>
        <p:pic>
          <p:nvPicPr>
            <p:cNvPr id="430" name="Image" descr="Image"/>
            <p:cNvPicPr>
              <a:picLocks noChangeAspect="1"/>
            </p:cNvPicPr>
            <p:nvPr/>
          </p:nvPicPr>
          <p:blipFill>
            <a:blip r:embed="rId12">
              <a:extLst/>
            </a:blip>
            <a:stretch>
              <a:fillRect/>
            </a:stretch>
          </p:blipFill>
          <p:spPr>
            <a:xfrm>
              <a:off x="1013282" y="0"/>
              <a:ext cx="973227" cy="1311082"/>
            </a:xfrm>
            <a:prstGeom prst="rect">
              <a:avLst/>
            </a:prstGeom>
            <a:ln w="12700" cap="flat">
              <a:noFill/>
              <a:miter lim="400000"/>
            </a:ln>
            <a:effectLst/>
          </p:spPr>
        </p:pic>
        <p:pic>
          <p:nvPicPr>
            <p:cNvPr id="431" name="Image" descr="Image"/>
            <p:cNvPicPr>
              <a:picLocks noChangeAspect="1"/>
            </p:cNvPicPr>
            <p:nvPr/>
          </p:nvPicPr>
          <p:blipFill>
            <a:blip r:embed="rId13">
              <a:extLst/>
            </a:blip>
            <a:stretch>
              <a:fillRect/>
            </a:stretch>
          </p:blipFill>
          <p:spPr>
            <a:xfrm>
              <a:off x="0" y="1129521"/>
              <a:ext cx="714702" cy="270934"/>
            </a:xfrm>
            <a:prstGeom prst="rect">
              <a:avLst/>
            </a:prstGeom>
            <a:ln w="12700" cap="flat">
              <a:noFill/>
              <a:miter lim="400000"/>
            </a:ln>
            <a:effectLst/>
          </p:spPr>
        </p:pic>
      </p:grpSp>
      <p:grpSp>
        <p:nvGrpSpPr>
          <p:cNvPr id="435" name="Group"/>
          <p:cNvGrpSpPr/>
          <p:nvPr/>
        </p:nvGrpSpPr>
        <p:grpSpPr>
          <a:xfrm>
            <a:off x="6438411" y="9719188"/>
            <a:ext cx="2970019" cy="1508029"/>
            <a:chOff x="0" y="0"/>
            <a:chExt cx="2970017" cy="1508027"/>
          </a:xfrm>
        </p:grpSpPr>
        <p:pic>
          <p:nvPicPr>
            <p:cNvPr id="433" name="Image" descr="Image"/>
            <p:cNvPicPr>
              <a:picLocks noChangeAspect="1"/>
            </p:cNvPicPr>
            <p:nvPr/>
          </p:nvPicPr>
          <p:blipFill>
            <a:blip r:embed="rId14">
              <a:extLst/>
            </a:blip>
            <a:stretch>
              <a:fillRect/>
            </a:stretch>
          </p:blipFill>
          <p:spPr>
            <a:xfrm>
              <a:off x="1299150" y="0"/>
              <a:ext cx="1670868" cy="1508028"/>
            </a:xfrm>
            <a:prstGeom prst="rect">
              <a:avLst/>
            </a:prstGeom>
            <a:ln w="12700" cap="flat">
              <a:noFill/>
              <a:miter lim="400000"/>
            </a:ln>
            <a:effectLst/>
          </p:spPr>
        </p:pic>
        <p:pic>
          <p:nvPicPr>
            <p:cNvPr id="434" name="Image" descr="Image"/>
            <p:cNvPicPr>
              <a:picLocks noChangeAspect="1"/>
            </p:cNvPicPr>
            <p:nvPr/>
          </p:nvPicPr>
          <p:blipFill>
            <a:blip r:embed="rId15">
              <a:extLst/>
            </a:blip>
            <a:srcRect l="0" t="29309" r="0" b="37465"/>
            <a:stretch>
              <a:fillRect/>
            </a:stretch>
          </p:blipFill>
          <p:spPr>
            <a:xfrm>
              <a:off x="0" y="882037"/>
              <a:ext cx="1453002" cy="362069"/>
            </a:xfrm>
            <a:prstGeom prst="rect">
              <a:avLst/>
            </a:prstGeom>
            <a:ln w="12700" cap="flat">
              <a:noFill/>
              <a:miter lim="400000"/>
            </a:ln>
            <a:effectLst/>
          </p:spPr>
        </p:pic>
      </p:grpSp>
      <p:grpSp>
        <p:nvGrpSpPr>
          <p:cNvPr id="438" name="Group"/>
          <p:cNvGrpSpPr/>
          <p:nvPr/>
        </p:nvGrpSpPr>
        <p:grpSpPr>
          <a:xfrm>
            <a:off x="8426474" y="7403839"/>
            <a:ext cx="4231736" cy="1975903"/>
            <a:chOff x="0" y="0"/>
            <a:chExt cx="4231735" cy="1975901"/>
          </a:xfrm>
        </p:grpSpPr>
        <p:pic>
          <p:nvPicPr>
            <p:cNvPr id="436" name="Image" descr="Image"/>
            <p:cNvPicPr>
              <a:picLocks noChangeAspect="1"/>
            </p:cNvPicPr>
            <p:nvPr/>
          </p:nvPicPr>
          <p:blipFill>
            <a:blip r:embed="rId16">
              <a:extLst/>
            </a:blip>
            <a:stretch>
              <a:fillRect/>
            </a:stretch>
          </p:blipFill>
          <p:spPr>
            <a:xfrm>
              <a:off x="2255834" y="0"/>
              <a:ext cx="1975902" cy="1975902"/>
            </a:xfrm>
            <a:prstGeom prst="rect">
              <a:avLst/>
            </a:prstGeom>
            <a:ln w="12700" cap="flat">
              <a:noFill/>
              <a:miter lim="400000"/>
            </a:ln>
            <a:effectLst/>
          </p:spPr>
        </p:pic>
        <p:pic>
          <p:nvPicPr>
            <p:cNvPr id="437" name="Image" descr="Image"/>
            <p:cNvPicPr>
              <a:picLocks noChangeAspect="1"/>
            </p:cNvPicPr>
            <p:nvPr/>
          </p:nvPicPr>
          <p:blipFill>
            <a:blip r:embed="rId17">
              <a:extLst/>
            </a:blip>
            <a:srcRect l="0" t="40588" r="0" b="40588"/>
            <a:stretch>
              <a:fillRect/>
            </a:stretch>
          </p:blipFill>
          <p:spPr>
            <a:xfrm>
              <a:off x="0" y="1265809"/>
              <a:ext cx="2342839" cy="440992"/>
            </a:xfrm>
            <a:prstGeom prst="rect">
              <a:avLst/>
            </a:prstGeom>
            <a:ln w="12700" cap="flat">
              <a:noFill/>
              <a:miter lim="400000"/>
            </a:ln>
            <a:effectLst/>
          </p:spPr>
        </p:pic>
      </p:grpSp>
      <p:pic>
        <p:nvPicPr>
          <p:cNvPr id="439" name="Image" descr="Image"/>
          <p:cNvPicPr>
            <a:picLocks noChangeAspect="1"/>
          </p:cNvPicPr>
          <p:nvPr/>
        </p:nvPicPr>
        <p:blipFill>
          <a:blip r:embed="rId18">
            <a:extLst/>
          </a:blip>
          <a:stretch>
            <a:fillRect/>
          </a:stretch>
        </p:blipFill>
        <p:spPr>
          <a:xfrm>
            <a:off x="12619776" y="2973389"/>
            <a:ext cx="4231737" cy="27453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3"/>
      <p:bldP build="whole" bldLvl="1" animBg="1" rev="0" advAuto="0" spid="432" grpId="1"/>
      <p:bldP build="whole" bldLvl="1" animBg="1" rev="0" advAuto="0" spid="429" grpId="4"/>
      <p:bldP build="whole" bldLvl="1" animBg="1" rev="0" advAuto="0" spid="435"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Why not ‘just’ use FHIR?"/>
          <p:cNvSpPr txBox="1"/>
          <p:nvPr>
            <p:ph type="body" idx="21"/>
          </p:nvPr>
        </p:nvSpPr>
        <p:spPr>
          <a:xfrm>
            <a:off x="361258" y="391090"/>
            <a:ext cx="18970657" cy="1545409"/>
          </a:xfrm>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Why not ‘just’ use FHIR?</a:t>
            </a:r>
          </a:p>
        </p:txBody>
      </p:sp>
      <p:pic>
        <p:nvPicPr>
          <p:cNvPr id="442" name="Image" descr="Image"/>
          <p:cNvPicPr>
            <a:picLocks noChangeAspect="1"/>
          </p:cNvPicPr>
          <p:nvPr/>
        </p:nvPicPr>
        <p:blipFill>
          <a:blip r:embed="rId2">
            <a:extLst/>
          </a:blip>
          <a:stretch>
            <a:fillRect/>
          </a:stretch>
        </p:blipFill>
        <p:spPr>
          <a:xfrm>
            <a:off x="1160508" y="2767818"/>
            <a:ext cx="6749141" cy="581906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443" name="2017-09-01_11-23-43.png" descr="2017-09-01_11-23-43.png"/>
          <p:cNvPicPr>
            <a:picLocks noChangeAspect="1"/>
          </p:cNvPicPr>
          <p:nvPr/>
        </p:nvPicPr>
        <p:blipFill>
          <a:blip r:embed="rId3">
            <a:extLst/>
          </a:blip>
          <a:stretch>
            <a:fillRect/>
          </a:stretch>
        </p:blipFill>
        <p:spPr>
          <a:xfrm>
            <a:off x="8483886" y="2517199"/>
            <a:ext cx="7416228" cy="7638833"/>
          </a:xfrm>
          <a:prstGeom prst="rect">
            <a:avLst/>
          </a:prstGeom>
          <a:ln w="12700">
            <a:miter lim="400000"/>
          </a:ln>
          <a:effectLst>
            <a:outerShdw sx="100000" sy="100000" kx="0" ky="0" algn="b" rotWithShape="0" blurRad="254000" dist="127000" dir="5400000">
              <a:srgbClr val="000000">
                <a:alpha val="70000"/>
              </a:srgbClr>
            </a:outerShdw>
          </a:effectLst>
        </p:spPr>
      </p:pic>
      <p:sp>
        <p:nvSpPr>
          <p:cNvPr id="444" name="https://www.interopen.org/wp-content/uploads/2019/03/INTEROPen-openEHR-and-FHIR_March2019.pdf"/>
          <p:cNvSpPr txBox="1"/>
          <p:nvPr/>
        </p:nvSpPr>
        <p:spPr>
          <a:xfrm>
            <a:off x="1041846" y="12542383"/>
            <a:ext cx="13346039"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500"/>
              </a:lnSpc>
              <a:defRPr b="0" sz="2600" u="sng">
                <a:ln w="0" cap="flat">
                  <a:solidFill>
                    <a:srgbClr val="0000EE"/>
                  </a:solidFill>
                  <a:prstDash val="solid"/>
                  <a:miter lim="400000"/>
                </a:ln>
                <a:solidFill>
                  <a:srgbClr val="0000FF"/>
                </a:solidFill>
                <a:uFill>
                  <a:solidFill>
                    <a:srgbClr val="0000FF"/>
                  </a:solidFill>
                </a:uFill>
                <a:latin typeface="Times Roman"/>
                <a:ea typeface="Times Roman"/>
                <a:cs typeface="Times Roman"/>
                <a:sym typeface="Times Roman"/>
                <a:hlinkClick r:id="rId4" invalidUrl="" action="" tgtFrame="" tooltip="" history="1" highlightClick="0" endSnd="0"/>
              </a:defRPr>
            </a:lvl1pPr>
          </a:lstStyle>
          <a:p>
            <a:pPr>
              <a:defRPr>
                <a:noFill/>
                <a:uFillTx/>
              </a:defRPr>
            </a:pPr>
            <a:r>
              <a:rPr>
                <a:solidFill>
                  <a:srgbClr val="0000FF"/>
                </a:solidFill>
                <a:uFill>
                  <a:solidFill>
                    <a:srgbClr val="0000FF"/>
                  </a:solidFill>
                </a:uFill>
                <a:hlinkClick r:id="rId4" invalidUrl="" action="" tgtFrame="" tooltip="" history="1" highlightClick="0" endSnd="0"/>
              </a:rPr>
              <a:t>https://www.interopen.org/wp-content/uploads/2019/03/INTEROPen-openEHR-and-FHIR_March2019.pdf</a:t>
            </a:r>
          </a:p>
        </p:txBody>
      </p:sp>
      <p:pic>
        <p:nvPicPr>
          <p:cNvPr id="445" name="Image" descr="Image"/>
          <p:cNvPicPr>
            <a:picLocks noChangeAspect="1"/>
          </p:cNvPicPr>
          <p:nvPr/>
        </p:nvPicPr>
        <p:blipFill>
          <a:blip r:embed="rId5">
            <a:extLst/>
          </a:blip>
          <a:stretch>
            <a:fillRect/>
          </a:stretch>
        </p:blipFill>
        <p:spPr>
          <a:xfrm>
            <a:off x="720000" y="9418201"/>
            <a:ext cx="4445214" cy="2528872"/>
          </a:xfrm>
          <a:prstGeom prst="rect">
            <a:avLst/>
          </a:prstGeom>
          <a:ln w="12700">
            <a:miter lim="400000"/>
          </a:ln>
        </p:spPr>
      </p:pic>
      <p:pic>
        <p:nvPicPr>
          <p:cNvPr id="446" name="2017-09-01_11-26-13.png" descr="2017-09-01_11-26-13.png"/>
          <p:cNvPicPr>
            <a:picLocks noChangeAspect="1"/>
          </p:cNvPicPr>
          <p:nvPr/>
        </p:nvPicPr>
        <p:blipFill>
          <a:blip r:embed="rId6">
            <a:extLst/>
          </a:blip>
          <a:stretch>
            <a:fillRect/>
          </a:stretch>
        </p:blipFill>
        <p:spPr>
          <a:xfrm>
            <a:off x="13153454" y="6433625"/>
            <a:ext cx="10852242" cy="6153677"/>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openEHR vs + FHI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693419">
              <a:spcBef>
                <a:spcPts val="0"/>
              </a:spcBef>
              <a:buSzTx/>
              <a:buNone/>
              <a:defRPr sz="9407">
                <a:latin typeface="+mn-lt"/>
                <a:ea typeface="+mn-ea"/>
                <a:cs typeface="+mn-cs"/>
                <a:sym typeface="Helvetica Neue Medium"/>
              </a:defRPr>
            </a:pPr>
            <a:r>
              <a:t>openEHR </a:t>
            </a:r>
            <a:r>
              <a:rPr strike="sngStrike"/>
              <a:t>vs</a:t>
            </a:r>
            <a:r>
              <a:t> + FHIR</a:t>
            </a:r>
          </a:p>
        </p:txBody>
      </p:sp>
      <p:sp>
        <p:nvSpPr>
          <p:cNvPr id="449" name="FHIR has had a significant positive global impact in helping existing systems exchange high-value clinical information, in a modern developer-friendly way along with other helpful innovations such as vendor-neutral terminology service interfaces.…"/>
          <p:cNvSpPr txBox="1"/>
          <p:nvPr/>
        </p:nvSpPr>
        <p:spPr>
          <a:xfrm>
            <a:off x="996521" y="2432115"/>
            <a:ext cx="11703283" cy="108982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FHIR has had a significant positive global impact in helping existing systems exchange high-value clinical information, in a modern developer-friendly way along with other helpful innovations such as vendor-neutral terminology service interfaces.</a:t>
            </a:r>
            <a:endParaRPr sz="1200"/>
          </a:p>
          <a:p>
            <a:pPr/>
          </a:p>
          <a:p>
            <a:pPr/>
            <a:r>
              <a:t>The openEHR development community is actively adopting FHIR standards, over openEHR-based datastores and tooling, in line with other more traditionally engineered systems, using FHIR ‘as intended’, to support information exchange between applications..</a:t>
            </a:r>
            <a:endParaRPr sz="1200"/>
          </a:p>
          <a:p>
            <a:pPr/>
          </a:p>
          <a:p>
            <a:pPr/>
            <a:r>
              <a:t>In contrast, openEHR supports a world where applications increasingly coalesce around communal, vendor-neutral structured data repositories (CDRs). </a:t>
            </a:r>
          </a:p>
          <a:p>
            <a:pPr/>
          </a:p>
          <a:p>
            <a:pPr/>
            <a:r>
              <a:t>The ‘controller’ of the CDR (not the vendor) can upload new openEHR clinical model definitions without further engineering or recourse to the vendor and patient records can then immediately be created and fully-queried using those new definitions -   a ‘no-code’ vendor-neutral data management environment.</a:t>
            </a:r>
          </a:p>
        </p:txBody>
      </p:sp>
      <p:pic>
        <p:nvPicPr>
          <p:cNvPr id="450" name="Image" descr="Image"/>
          <p:cNvPicPr>
            <a:picLocks noChangeAspect="1"/>
          </p:cNvPicPr>
          <p:nvPr/>
        </p:nvPicPr>
        <p:blipFill>
          <a:blip r:embed="rId2">
            <a:extLst/>
          </a:blip>
          <a:stretch>
            <a:fillRect/>
          </a:stretch>
        </p:blipFill>
        <p:spPr>
          <a:xfrm>
            <a:off x="15137190" y="2597685"/>
            <a:ext cx="8217465" cy="5687228"/>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451" name="https://www.youtube.com/watch?v=biEXVRzjWmw"/>
          <p:cNvSpPr txBox="1"/>
          <p:nvPr/>
        </p:nvSpPr>
        <p:spPr>
          <a:xfrm>
            <a:off x="14566176" y="11103777"/>
            <a:ext cx="9359494" cy="5855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3200"/>
            </a:lvl1pPr>
          </a:lstStyle>
          <a:p>
            <a:pPr/>
            <a:r>
              <a:t>https://www.youtube.com/watch?v=biEXVRzjWmw</a:t>
            </a:r>
          </a:p>
        </p:txBody>
      </p:sp>
      <p:sp>
        <p:nvSpPr>
          <p:cNvPr id="452" name="Alastair Allen, CTO Kainos: The case for using FHIR and openEHR"/>
          <p:cNvSpPr txBox="1"/>
          <p:nvPr/>
        </p:nvSpPr>
        <p:spPr>
          <a:xfrm>
            <a:off x="16464145" y="8946099"/>
            <a:ext cx="5124652" cy="1970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Alastair Allen, CTO Kainos: The case for using FHIR and openEHR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Why not ‘just’ use SNOMED CT?"/>
          <p:cNvSpPr txBox="1"/>
          <p:nvPr>
            <p:ph type="body" idx="21"/>
          </p:nvPr>
        </p:nvSpPr>
        <p:spPr>
          <a:xfrm>
            <a:off x="433686" y="391090"/>
            <a:ext cx="18954813" cy="2447266"/>
          </a:xfrm>
          <a:prstGeom prst="rect">
            <a:avLst/>
          </a:prstGeom>
          <a:extLst>
            <a:ext uri="{C572A759-6A51-4108-AA02-DFA0A04FC94B}">
              <ma14:wrappingTextBoxFlag xmlns:ma14="http://schemas.microsoft.com/office/mac/drawingml/2011/main" val="1"/>
            </a:ext>
          </a:extLst>
        </p:spPr>
        <p:txBody>
          <a:bodyPr/>
          <a:lstStyle>
            <a:lvl1pPr marL="0" indent="0" defTabSz="726440">
              <a:spcBef>
                <a:spcPts val="0"/>
              </a:spcBef>
              <a:buSzTx/>
              <a:buNone/>
              <a:defRPr sz="9856">
                <a:latin typeface="+mn-lt"/>
                <a:ea typeface="+mn-ea"/>
                <a:cs typeface="+mn-cs"/>
                <a:sym typeface="Helvetica Neue Medium"/>
              </a:defRPr>
            </a:lvl1pPr>
          </a:lstStyle>
          <a:p>
            <a:pPr/>
            <a:r>
              <a:t>Why not ‘just’ use SNOMED CT?</a:t>
            </a:r>
          </a:p>
        </p:txBody>
      </p:sp>
      <p:pic>
        <p:nvPicPr>
          <p:cNvPr id="455" name="SNOMED CT 293585002… SNOMED CT 293585002Salicylate allergy" descr="SNOMED CT 293585002… SNOMED CT 293585002Salicylate allergy"/>
          <p:cNvPicPr>
            <a:picLocks noChangeAspect="0"/>
          </p:cNvPicPr>
          <p:nvPr/>
        </p:nvPicPr>
        <p:blipFill>
          <a:blip r:embed="rId2">
            <a:extLst/>
          </a:blip>
          <a:stretch>
            <a:fillRect/>
          </a:stretch>
        </p:blipFill>
        <p:spPr>
          <a:xfrm>
            <a:off x="16627090" y="3730930"/>
            <a:ext cx="3051249" cy="2530687"/>
          </a:xfrm>
          <a:prstGeom prst="rect">
            <a:avLst/>
          </a:prstGeom>
        </p:spPr>
      </p:pic>
      <p:pic>
        <p:nvPicPr>
          <p:cNvPr id="456" name="2017-02-26_11-43-26.png" descr="2017-02-26_11-43-26.png"/>
          <p:cNvPicPr>
            <a:picLocks noChangeAspect="1"/>
          </p:cNvPicPr>
          <p:nvPr/>
        </p:nvPicPr>
        <p:blipFill>
          <a:blip r:embed="rId3">
            <a:extLst/>
          </a:blip>
          <a:stretch>
            <a:fillRect/>
          </a:stretch>
        </p:blipFill>
        <p:spPr>
          <a:xfrm>
            <a:off x="640595" y="3855200"/>
            <a:ext cx="12705730" cy="8612187"/>
          </a:xfrm>
          <a:prstGeom prst="rect">
            <a:avLst/>
          </a:prstGeom>
          <a:ln w="12700">
            <a:miter lim="400000"/>
          </a:ln>
        </p:spPr>
      </p:pic>
      <p:sp>
        <p:nvSpPr>
          <p:cNvPr id="457" name="Arrow"/>
          <p:cNvSpPr/>
          <p:nvPr/>
        </p:nvSpPr>
        <p:spPr>
          <a:xfrm rot="316434">
            <a:off x="8155612" y="3924005"/>
            <a:ext cx="8084834" cy="946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79" y="7806"/>
                </a:moveTo>
                <a:lnTo>
                  <a:pt x="19779" y="0"/>
                </a:lnTo>
                <a:lnTo>
                  <a:pt x="21600" y="10800"/>
                </a:lnTo>
                <a:lnTo>
                  <a:pt x="19779" y="21600"/>
                </a:lnTo>
                <a:lnTo>
                  <a:pt x="19779" y="13794"/>
                </a:lnTo>
                <a:lnTo>
                  <a:pt x="0" y="13794"/>
                </a:lnTo>
                <a:lnTo>
                  <a:pt x="0" y="7806"/>
                </a:lnTo>
                <a:close/>
              </a:path>
            </a:pathLst>
          </a:custGeom>
          <a:blipFill>
            <a:blip r:embed="rId4"/>
          </a:blipFill>
          <a:ln w="12700">
            <a:miter lim="400000"/>
          </a:ln>
          <a:effectLst>
            <a:outerShdw sx="100000" sy="100000" kx="0" ky="0" algn="b" rotWithShape="0" blurRad="12700" dist="12700" dir="5400000">
              <a:srgbClr val="000000">
                <a:alpha val="50000"/>
              </a:srgbClr>
            </a:outerShdw>
          </a:effectLst>
        </p:spPr>
        <p:txBody>
          <a:bodyPr lIns="27093" tIns="27093" rIns="27093" bIns="27093" anchor="ctr"/>
          <a:lstStyle/>
          <a:p>
            <a:pPr defTabSz="587022">
              <a:defRPr b="0" sz="2200">
                <a:solidFill>
                  <a:srgbClr val="FFFFFF"/>
                </a:solidFill>
                <a:latin typeface="Helvetica Light"/>
                <a:ea typeface="Helvetica Light"/>
                <a:cs typeface="Helvetica Light"/>
                <a:sym typeface="Helvetica Light"/>
              </a:defRPr>
            </a:pPr>
          </a:p>
        </p:txBody>
      </p:sp>
      <p:pic>
        <p:nvPicPr>
          <p:cNvPr id="458" name="SNOMED CT 42240000 Vomiting SNOMED CT 42240000 Vomiting" descr="SNOMED CT 42240000 Vomiting SNOMED CT 42240000 Vomiting"/>
          <p:cNvPicPr>
            <a:picLocks noChangeAspect="0"/>
          </p:cNvPicPr>
          <p:nvPr/>
        </p:nvPicPr>
        <p:blipFill>
          <a:blip r:embed="rId5">
            <a:extLst/>
          </a:blip>
          <a:stretch>
            <a:fillRect/>
          </a:stretch>
        </p:blipFill>
        <p:spPr>
          <a:xfrm>
            <a:off x="17158369" y="7984154"/>
            <a:ext cx="3245684" cy="2009988"/>
          </a:xfrm>
          <a:prstGeom prst="rect">
            <a:avLst/>
          </a:prstGeom>
        </p:spPr>
      </p:pic>
      <p:sp>
        <p:nvSpPr>
          <p:cNvPr id="459" name="Arrow"/>
          <p:cNvSpPr/>
          <p:nvPr/>
        </p:nvSpPr>
        <p:spPr>
          <a:xfrm rot="628969">
            <a:off x="12642920" y="7737535"/>
            <a:ext cx="4099046" cy="456473"/>
          </a:xfrm>
          <a:prstGeom prst="rightArrow">
            <a:avLst>
              <a:gd name="adj1" fmla="val 32000"/>
              <a:gd name="adj2" fmla="val 341834"/>
            </a:avLst>
          </a:prstGeom>
          <a:blipFill>
            <a:blip r:embed="rId6"/>
          </a:blipFill>
          <a:ln w="12700">
            <a:miter lim="400000"/>
          </a:ln>
          <a:effectLst>
            <a:outerShdw sx="100000" sy="100000" kx="0" ky="0" algn="b" rotWithShape="0" blurRad="12700" dist="12700" dir="5400000">
              <a:srgbClr val="000000">
                <a:alpha val="50000"/>
              </a:srgbClr>
            </a:outerShdw>
          </a:effectLst>
        </p:spPr>
        <p:txBody>
          <a:bodyPr lIns="27093" tIns="27093" rIns="27093" bIns="27093" anchor="ctr"/>
          <a:lstStyle/>
          <a:p>
            <a:pPr defTabSz="587022">
              <a:defRPr b="0" sz="2200">
                <a:solidFill>
                  <a:srgbClr val="FFFFFF"/>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openEHR - rewiring healthIT:"/>
          <p:cNvSpPr txBox="1"/>
          <p:nvPr>
            <p:ph type="title"/>
          </p:nvPr>
        </p:nvSpPr>
        <p:spPr>
          <a:xfrm>
            <a:off x="264688" y="20794"/>
            <a:ext cx="18512137" cy="2286001"/>
          </a:xfrm>
          <a:prstGeom prst="rect">
            <a:avLst/>
          </a:prstGeom>
        </p:spPr>
        <p:txBody>
          <a:bodyPr/>
          <a:lstStyle/>
          <a:p>
            <a:pPr/>
            <a:r>
              <a:t>openEHR - rewiring healthIT:</a:t>
            </a:r>
          </a:p>
        </p:txBody>
      </p:sp>
      <p:sp>
        <p:nvSpPr>
          <p:cNvPr id="462" name="From ‘my system’ to a person-centric information system…"/>
          <p:cNvSpPr txBox="1"/>
          <p:nvPr>
            <p:ph type="body" sz="half" idx="1"/>
          </p:nvPr>
        </p:nvSpPr>
        <p:spPr>
          <a:xfrm>
            <a:off x="525164" y="2635910"/>
            <a:ext cx="12487872" cy="9810090"/>
          </a:xfrm>
          <a:prstGeom prst="rect">
            <a:avLst/>
          </a:prstGeom>
        </p:spPr>
        <p:txBody>
          <a:bodyPr/>
          <a:lstStyle/>
          <a:p>
            <a:pPr/>
            <a:r>
              <a:t>From ‘my system’ to a person-centric information system</a:t>
            </a:r>
          </a:p>
          <a:p>
            <a:pPr lvl="1"/>
            <a:r>
              <a:t>separate the data from applications</a:t>
            </a:r>
          </a:p>
          <a:p>
            <a:pPr lvl="1"/>
            <a:r>
              <a:rPr b="1"/>
              <a:t>single source-of-truth</a:t>
            </a:r>
            <a:r>
              <a:t> where that makes sense</a:t>
            </a:r>
          </a:p>
          <a:p>
            <a:pPr lvl="2"/>
            <a:r>
              <a:t>but federate if needs be</a:t>
            </a:r>
          </a:p>
          <a:p>
            <a:pPr lvl="1"/>
            <a:r>
              <a:rPr b="1"/>
              <a:t>open platforms</a:t>
            </a:r>
            <a:r>
              <a:t> /  vendor &amp; tech-neutral information standards</a:t>
            </a:r>
          </a:p>
          <a:p>
            <a:pPr lvl="1"/>
            <a:r>
              <a:rPr b="1"/>
              <a:t>Standardisation by negotiation</a:t>
            </a:r>
            <a:r>
              <a:t> not by science, clinically-driven</a:t>
            </a:r>
          </a:p>
          <a:p>
            <a:pPr lvl="1"/>
            <a:r>
              <a:t>The near future is openEHR + SNOMED CT + FHIR</a:t>
            </a:r>
          </a:p>
        </p:txBody>
      </p:sp>
      <p:pic>
        <p:nvPicPr>
          <p:cNvPr id="463" name="Image" descr="Image"/>
          <p:cNvPicPr>
            <a:picLocks noChangeAspect="1"/>
          </p:cNvPicPr>
          <p:nvPr/>
        </p:nvPicPr>
        <p:blipFill>
          <a:blip r:embed="rId2">
            <a:extLst/>
          </a:blip>
          <a:stretch>
            <a:fillRect/>
          </a:stretch>
        </p:blipFill>
        <p:spPr>
          <a:xfrm>
            <a:off x="16470002" y="7994935"/>
            <a:ext cx="6012604" cy="450945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464" name="Image" descr="Image"/>
          <p:cNvPicPr>
            <a:picLocks noChangeAspect="1"/>
          </p:cNvPicPr>
          <p:nvPr/>
        </p:nvPicPr>
        <p:blipFill>
          <a:blip r:embed="rId3">
            <a:extLst/>
          </a:blip>
          <a:stretch>
            <a:fillRect/>
          </a:stretch>
        </p:blipFill>
        <p:spPr>
          <a:xfrm>
            <a:off x="14524280" y="3121271"/>
            <a:ext cx="5603979" cy="438129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hemoHild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chemoHildi</a:t>
            </a:r>
          </a:p>
        </p:txBody>
      </p:sp>
      <p:pic>
        <p:nvPicPr>
          <p:cNvPr id="205" name="Image" descr="Image"/>
          <p:cNvPicPr>
            <a:picLocks noChangeAspect="1"/>
          </p:cNvPicPr>
          <p:nvPr/>
        </p:nvPicPr>
        <p:blipFill>
          <a:blip r:embed="rId2">
            <a:extLst/>
          </a:blip>
          <a:stretch>
            <a:fillRect/>
          </a:stretch>
        </p:blipFill>
        <p:spPr>
          <a:xfrm>
            <a:off x="1282422" y="2288414"/>
            <a:ext cx="17273184" cy="1040425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06" name="IMG_0389.JPG" descr="IMG_0389.JPG"/>
          <p:cNvPicPr>
            <a:picLocks noChangeAspect="1"/>
          </p:cNvPicPr>
          <p:nvPr/>
        </p:nvPicPr>
        <p:blipFill>
          <a:blip r:embed="rId3">
            <a:extLst/>
          </a:blip>
          <a:srcRect l="8390" t="5090" r="13620" b="11975"/>
          <a:stretch>
            <a:fillRect/>
          </a:stretch>
        </p:blipFill>
        <p:spPr>
          <a:xfrm>
            <a:off x="19247231" y="6603056"/>
            <a:ext cx="4437946" cy="629252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openEHR and Secondary uses"/>
          <p:cNvSpPr txBox="1"/>
          <p:nvPr>
            <p:ph type="ctrTitle"/>
          </p:nvPr>
        </p:nvSpPr>
        <p:spPr>
          <a:prstGeom prst="rect">
            <a:avLst/>
          </a:prstGeom>
        </p:spPr>
        <p:txBody>
          <a:bodyPr/>
          <a:lstStyle/>
          <a:p>
            <a:pPr/>
            <a:r>
              <a:t>openEHR and Secondary uses </a:t>
            </a:r>
          </a:p>
        </p:txBody>
      </p:sp>
      <p:sp>
        <p:nvSpPr>
          <p:cNvPr id="467" name="Ian McNicoll"/>
          <p:cNvSpPr txBox="1"/>
          <p:nvPr>
            <p:ph type="subTitle" sz="quarter" idx="1"/>
          </p:nvPr>
        </p:nvSpPr>
        <p:spPr>
          <a:prstGeom prst="rect">
            <a:avLst/>
          </a:prstGeom>
        </p:spPr>
        <p:txBody>
          <a:bodyPr/>
          <a:lstStyle/>
          <a:p>
            <a:pPr/>
            <a:r>
              <a:t>Ian McNicoll</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AQL: Archetype Query Langua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AQL: Archetype Query Language</a:t>
            </a:r>
          </a:p>
        </p:txBody>
      </p:sp>
      <p:pic>
        <p:nvPicPr>
          <p:cNvPr id="470" name="Image" descr="Image"/>
          <p:cNvPicPr>
            <a:picLocks noChangeAspect="1"/>
          </p:cNvPicPr>
          <p:nvPr/>
        </p:nvPicPr>
        <p:blipFill>
          <a:blip r:embed="rId2">
            <a:extLst/>
          </a:blip>
          <a:stretch>
            <a:fillRect/>
          </a:stretch>
        </p:blipFill>
        <p:spPr>
          <a:xfrm>
            <a:off x="4296773" y="3181094"/>
            <a:ext cx="15790454" cy="771482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openEHR Repor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openEHR Reporting</a:t>
            </a:r>
          </a:p>
        </p:txBody>
      </p:sp>
      <p:sp>
        <p:nvSpPr>
          <p:cNvPr id="473" name="Cylinder"/>
          <p:cNvSpPr/>
          <p:nvPr/>
        </p:nvSpPr>
        <p:spPr>
          <a:xfrm>
            <a:off x="4262508" y="5098956"/>
            <a:ext cx="3364435" cy="4441515"/>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74" name="Cylinder"/>
          <p:cNvSpPr/>
          <p:nvPr/>
        </p:nvSpPr>
        <p:spPr>
          <a:xfrm>
            <a:off x="16081832" y="4646803"/>
            <a:ext cx="3804417" cy="5022352"/>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chemeClr val="accent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75" name="CDR"/>
          <p:cNvSpPr txBox="1"/>
          <p:nvPr/>
        </p:nvSpPr>
        <p:spPr>
          <a:xfrm>
            <a:off x="5467713" y="7392004"/>
            <a:ext cx="95402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CDR</a:t>
            </a:r>
          </a:p>
        </p:txBody>
      </p:sp>
      <p:sp>
        <p:nvSpPr>
          <p:cNvPr id="476" name="Analytics DB"/>
          <p:cNvSpPr txBox="1"/>
          <p:nvPr/>
        </p:nvSpPr>
        <p:spPr>
          <a:xfrm>
            <a:off x="16769983" y="8206233"/>
            <a:ext cx="242811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Analytics DB</a:t>
            </a:r>
          </a:p>
        </p:txBody>
      </p:sp>
      <p:sp>
        <p:nvSpPr>
          <p:cNvPr id="477" name="Line"/>
          <p:cNvSpPr/>
          <p:nvPr/>
        </p:nvSpPr>
        <p:spPr>
          <a:xfrm>
            <a:off x="8550860" y="7157978"/>
            <a:ext cx="6607056" cy="1"/>
          </a:xfrm>
          <a:prstGeom prst="line">
            <a:avLst/>
          </a:prstGeom>
          <a:ln w="139700">
            <a:solidFill>
              <a:srgbClr val="000000"/>
            </a:solidFill>
            <a:miter lim="400000"/>
            <a:tailEnd type="triangle"/>
          </a:ln>
        </p:spPr>
        <p:txBody>
          <a:bodyPr lIns="50800" tIns="50800" rIns="50800" bIns="50800" anchor="ctr"/>
          <a:lstStyle/>
          <a:p>
            <a:pPr/>
          </a:p>
        </p:txBody>
      </p:sp>
      <p:pic>
        <p:nvPicPr>
          <p:cNvPr id="478" name="Image" descr="Image"/>
          <p:cNvPicPr>
            <a:picLocks noChangeAspect="1"/>
          </p:cNvPicPr>
          <p:nvPr/>
        </p:nvPicPr>
        <p:blipFill>
          <a:blip r:embed="rId2">
            <a:extLst/>
          </a:blip>
          <a:stretch>
            <a:fillRect/>
          </a:stretch>
        </p:blipFill>
        <p:spPr>
          <a:xfrm>
            <a:off x="19961941" y="4125417"/>
            <a:ext cx="1917701" cy="1028701"/>
          </a:xfrm>
          <a:prstGeom prst="rect">
            <a:avLst/>
          </a:prstGeom>
          <a:ln w="12700">
            <a:miter lim="400000"/>
          </a:ln>
        </p:spPr>
      </p:pic>
      <p:pic>
        <p:nvPicPr>
          <p:cNvPr id="479" name="Image" descr="Image"/>
          <p:cNvPicPr>
            <a:picLocks noChangeAspect="1"/>
          </p:cNvPicPr>
          <p:nvPr/>
        </p:nvPicPr>
        <p:blipFill>
          <a:blip r:embed="rId3">
            <a:extLst/>
          </a:blip>
          <a:stretch>
            <a:fillRect/>
          </a:stretch>
        </p:blipFill>
        <p:spPr>
          <a:xfrm>
            <a:off x="20811047" y="5808006"/>
            <a:ext cx="1917701" cy="685801"/>
          </a:xfrm>
          <a:prstGeom prst="rect">
            <a:avLst/>
          </a:prstGeom>
          <a:ln w="12700">
            <a:miter lim="400000"/>
          </a:ln>
        </p:spPr>
      </p:pic>
      <p:sp>
        <p:nvSpPr>
          <p:cNvPr id="480" name="SELECT * FROM Patients;"/>
          <p:cNvSpPr txBox="1"/>
          <p:nvPr/>
        </p:nvSpPr>
        <p:spPr>
          <a:xfrm>
            <a:off x="16240611" y="6971217"/>
            <a:ext cx="3486858" cy="3735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2100">
                <a:latin typeface="Consolas"/>
                <a:ea typeface="Consolas"/>
                <a:cs typeface="Consolas"/>
                <a:sym typeface="Consolas"/>
              </a:defRPr>
            </a:pPr>
            <a:r>
              <a:rPr>
                <a:solidFill>
                  <a:srgbClr val="0000CD"/>
                </a:solidFill>
              </a:rPr>
              <a:t>SELECT</a:t>
            </a:r>
            <a:r>
              <a:t> * </a:t>
            </a:r>
            <a:r>
              <a:rPr>
                <a:solidFill>
                  <a:srgbClr val="0000CD"/>
                </a:solidFill>
              </a:rPr>
              <a:t>FROM</a:t>
            </a:r>
            <a:r>
              <a:t> Patients;</a:t>
            </a:r>
          </a:p>
        </p:txBody>
      </p:sp>
      <p:sp>
        <p:nvSpPr>
          <p:cNvPr id="481" name="Reporting AQL =&gt; CSV"/>
          <p:cNvSpPr txBox="1"/>
          <p:nvPr/>
        </p:nvSpPr>
        <p:spPr>
          <a:xfrm>
            <a:off x="10071544" y="6577775"/>
            <a:ext cx="424091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Reporting AQL =&gt; CSV</a:t>
            </a:r>
          </a:p>
        </p:txBody>
      </p:sp>
      <p:sp>
        <p:nvSpPr>
          <p:cNvPr id="482" name="“ETL”"/>
          <p:cNvSpPr txBox="1"/>
          <p:nvPr/>
        </p:nvSpPr>
        <p:spPr>
          <a:xfrm>
            <a:off x="11268028" y="7797556"/>
            <a:ext cx="11727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“ETL”</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Discovery proce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346709">
              <a:spcBef>
                <a:spcPts val="0"/>
              </a:spcBef>
              <a:buSzTx/>
              <a:buNone/>
              <a:defRPr sz="4703">
                <a:latin typeface="+mn-lt"/>
                <a:ea typeface="+mn-ea"/>
                <a:cs typeface="+mn-cs"/>
                <a:sym typeface="Helvetica Neue Medium"/>
              </a:defRPr>
            </a:pPr>
            <a:r>
              <a:t>Discovery process</a:t>
            </a:r>
          </a:p>
          <a:p>
            <a:pPr marL="0" indent="0" defTabSz="346709">
              <a:spcBef>
                <a:spcPts val="0"/>
              </a:spcBef>
              <a:buSzTx/>
              <a:buNone/>
              <a:defRPr sz="4703">
                <a:latin typeface="+mn-lt"/>
                <a:ea typeface="+mn-ea"/>
                <a:cs typeface="+mn-cs"/>
                <a:sym typeface="Helvetica Neue Medium"/>
              </a:defRPr>
            </a:pPr>
            <a:r>
              <a:t>Care Home data standards?</a:t>
            </a:r>
          </a:p>
        </p:txBody>
      </p:sp>
      <p:pic>
        <p:nvPicPr>
          <p:cNvPr id="485" name="Image" descr="Image"/>
          <p:cNvPicPr>
            <a:picLocks noChangeAspect="1"/>
          </p:cNvPicPr>
          <p:nvPr/>
        </p:nvPicPr>
        <p:blipFill>
          <a:blip r:embed="rId2">
            <a:extLst/>
          </a:blip>
          <a:stretch>
            <a:fillRect/>
          </a:stretch>
        </p:blipFill>
        <p:spPr>
          <a:xfrm>
            <a:off x="469111" y="2665518"/>
            <a:ext cx="8902886" cy="936006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486" name="Image" descr="Image"/>
          <p:cNvPicPr>
            <a:picLocks noChangeAspect="1"/>
          </p:cNvPicPr>
          <p:nvPr/>
        </p:nvPicPr>
        <p:blipFill>
          <a:blip r:embed="rId3">
            <a:extLst/>
          </a:blip>
          <a:stretch>
            <a:fillRect/>
          </a:stretch>
        </p:blipFill>
        <p:spPr>
          <a:xfrm>
            <a:off x="11886869" y="3613653"/>
            <a:ext cx="11433300" cy="10026823"/>
          </a:xfrm>
          <a:prstGeom prst="rect">
            <a:avLst/>
          </a:prstGeom>
          <a:ln w="12700">
            <a:miter lim="400000"/>
          </a:ln>
        </p:spPr>
      </p:pic>
      <p:pic>
        <p:nvPicPr>
          <p:cNvPr id="487" name="Image" descr="Image"/>
          <p:cNvPicPr>
            <a:picLocks noChangeAspect="1"/>
          </p:cNvPicPr>
          <p:nvPr/>
        </p:nvPicPr>
        <p:blipFill>
          <a:blip r:embed="rId4">
            <a:extLst/>
          </a:blip>
          <a:stretch>
            <a:fillRect/>
          </a:stretch>
        </p:blipFill>
        <p:spPr>
          <a:xfrm>
            <a:off x="10185022" y="1747013"/>
            <a:ext cx="9818073" cy="232886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ectangle"/>
          <p:cNvSpPr txBox="1"/>
          <p:nvPr>
            <p:ph type="body" idx="21"/>
          </p:nvPr>
        </p:nvSpPr>
        <p:spPr>
          <a:prstGeom prst="rect">
            <a:avLst/>
          </a:prstGeom>
        </p:spPr>
        <p:txBody>
          <a:bodyPr/>
          <a:lstStyle/>
          <a:p>
            <a:pPr marL="0" indent="0">
              <a:spcBef>
                <a:spcPts val="0"/>
              </a:spcBef>
              <a:buSzTx/>
              <a:buNone/>
              <a:defRPr sz="11200">
                <a:latin typeface="+mn-lt"/>
                <a:ea typeface="+mn-ea"/>
                <a:cs typeface="+mn-cs"/>
                <a:sym typeface="Helvetica Neue Medium"/>
              </a:defRPr>
            </a:pPr>
          </a:p>
        </p:txBody>
      </p:sp>
      <p:sp>
        <p:nvSpPr>
          <p:cNvPr id="490" name="The current UK openEHR CDR installations/projects that I am aware of are ..…"/>
          <p:cNvSpPr txBox="1"/>
          <p:nvPr/>
        </p:nvSpPr>
        <p:spPr>
          <a:xfrm>
            <a:off x="2402384" y="2934914"/>
            <a:ext cx="16046349" cy="97326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000">
                <a:solidFill>
                  <a:srgbClr val="222222"/>
                </a:solidFill>
                <a:latin typeface="Arial"/>
                <a:ea typeface="Arial"/>
                <a:cs typeface="Arial"/>
                <a:sym typeface="Arial"/>
              </a:defRPr>
            </a:pPr>
            <a:r>
              <a:t>The current UK openEHR CDR installations/projects that I am aware of are ..</a:t>
            </a:r>
          </a:p>
          <a:p>
            <a:pPr algn="l" defTabSz="457200">
              <a:defRPr b="0" sz="2000">
                <a:solidFill>
                  <a:srgbClr val="222222"/>
                </a:solidFill>
                <a:latin typeface="Arial"/>
                <a:ea typeface="Arial"/>
                <a:cs typeface="Arial"/>
                <a:sym typeface="Arial"/>
              </a:defRPr>
            </a:pPr>
          </a:p>
          <a:p>
            <a:pPr algn="l" defTabSz="457200">
              <a:defRPr b="0" sz="2000">
                <a:solidFill>
                  <a:srgbClr val="222222"/>
                </a:solidFill>
                <a:latin typeface="Arial"/>
                <a:ea typeface="Arial"/>
                <a:cs typeface="Arial"/>
                <a:sym typeface="Arial"/>
              </a:defRPr>
            </a:pPr>
            <a:r>
              <a:t>BetterCare:</a:t>
            </a:r>
          </a:p>
          <a:p>
            <a:pPr algn="l" defTabSz="457200">
              <a:defRPr b="0" sz="2000">
                <a:solidFill>
                  <a:srgbClr val="222222"/>
                </a:solidFill>
                <a:latin typeface="Arial"/>
                <a:ea typeface="Arial"/>
                <a:cs typeface="Arial"/>
                <a:sym typeface="Arial"/>
              </a:defRPr>
            </a:pP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Plymouth hospital</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Somerset FT including the merger with community and Mental health</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Wye Valley FT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Dartford and Gravesham FT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South London and Maudsley mental health Trust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Oxford Mental Health Trust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South Tees hospital FT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Salford FT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15 hospitals within the Cancer Alliance (implementing) - Cancer MDT pathways</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North Thames and West midlands NHS genomics medicine centres - full Cancer and Rare disease genomics phenotypics </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NWIS - proof of concept - Cardiology, Cancer, community medication record</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Digital Health and Care Institute Scotland - sandbox open platform environment</a:t>
            </a:r>
          </a:p>
          <a:p>
            <a:pPr marL="457200" indent="-317500" algn="l" defTabSz="457200">
              <a:buClr>
                <a:srgbClr val="222222"/>
              </a:buClr>
              <a:buSzPct val="100000"/>
              <a:buFont typeface="Calibri"/>
              <a:buChar char="•"/>
              <a:defRPr b="0" sz="2000">
                <a:solidFill>
                  <a:srgbClr val="222222"/>
                </a:solidFill>
                <a:latin typeface="Arial"/>
                <a:ea typeface="Arial"/>
                <a:cs typeface="Arial"/>
                <a:sym typeface="Arial"/>
              </a:defRPr>
            </a:pPr>
            <a:r>
              <a:t>N. Ireland Genomics platform</a:t>
            </a:r>
          </a:p>
          <a:p>
            <a:pPr algn="l" defTabSz="457200">
              <a:defRPr b="0" sz="2000">
                <a:solidFill>
                  <a:srgbClr val="222222"/>
                </a:solidFill>
                <a:latin typeface="Arial"/>
                <a:ea typeface="Arial"/>
                <a:cs typeface="Arial"/>
                <a:sym typeface="Arial"/>
              </a:defRPr>
            </a:pPr>
          </a:p>
          <a:p>
            <a:pPr algn="l" defTabSz="457200">
              <a:defRPr b="0" sz="2000">
                <a:solidFill>
                  <a:srgbClr val="222222"/>
                </a:solidFill>
                <a:latin typeface="Arial"/>
                <a:ea typeface="Arial"/>
                <a:cs typeface="Arial"/>
                <a:sym typeface="Arial"/>
              </a:defRPr>
            </a:pPr>
            <a:r>
              <a:t>most of these are based around the Better EPMA product but several of the trusts involved have already started building their own apps on the CDR or integrating 3rd party apps. </a:t>
            </a:r>
          </a:p>
          <a:p>
            <a:pPr algn="l" defTabSz="457200">
              <a:defRPr b="0" sz="2000">
                <a:solidFill>
                  <a:srgbClr val="222222"/>
                </a:solidFill>
                <a:latin typeface="Arial"/>
                <a:ea typeface="Arial"/>
                <a:cs typeface="Arial"/>
                <a:sym typeface="Arial"/>
              </a:defRPr>
            </a:pPr>
          </a:p>
          <a:p>
            <a:pPr algn="l" defTabSz="457200">
              <a:defRPr b="0" sz="2000">
                <a:solidFill>
                  <a:srgbClr val="222222"/>
                </a:solidFill>
                <a:latin typeface="Arial"/>
                <a:ea typeface="Arial"/>
                <a:cs typeface="Arial"/>
                <a:sym typeface="Arial"/>
              </a:defRPr>
            </a:pPr>
            <a:r>
              <a:t>EhrBase (open-source):</a:t>
            </a:r>
          </a:p>
          <a:p>
            <a:pPr algn="l" defTabSz="457200">
              <a:defRPr b="0" sz="2000">
                <a:solidFill>
                  <a:srgbClr val="222222"/>
                </a:solidFill>
                <a:latin typeface="Arial"/>
                <a:ea typeface="Arial"/>
                <a:cs typeface="Arial"/>
                <a:sym typeface="Arial"/>
              </a:defRPr>
            </a:pPr>
          </a:p>
          <a:p>
            <a:pPr marL="457200" indent="-317500" algn="l" defTabSz="457200">
              <a:buClr>
                <a:srgbClr val="222222"/>
              </a:buClr>
              <a:buSzPct val="100000"/>
              <a:buFont typeface="Arial"/>
              <a:buChar char="•"/>
              <a:defRPr b="0" sz="2000">
                <a:solidFill>
                  <a:srgbClr val="222222"/>
                </a:solidFill>
                <a:latin typeface="Arial"/>
                <a:ea typeface="Arial"/>
                <a:cs typeface="Arial"/>
                <a:sym typeface="Arial"/>
              </a:defRPr>
            </a:pPr>
            <a:r>
              <a:t>NHS Scotland National Digital platform - ReSPECT form, Vaccination records? ophthalmology pathways?, Cancer Treatment summaries</a:t>
            </a:r>
          </a:p>
          <a:p>
            <a:pPr marL="356176" indent="-216476" algn="l" defTabSz="457200">
              <a:buClr>
                <a:srgbClr val="222222"/>
              </a:buClr>
              <a:buSzPct val="100000"/>
              <a:buFont typeface="Arial"/>
              <a:buChar char="•"/>
              <a:defRPr b="0" sz="2000">
                <a:solidFill>
                  <a:srgbClr val="222222"/>
                </a:solidFill>
                <a:latin typeface="Arial"/>
                <a:ea typeface="Arial"/>
                <a:cs typeface="Arial"/>
                <a:sym typeface="Arial"/>
              </a:defRPr>
            </a:pPr>
            <a:r>
              <a:t> opusVL  /Apperta Care home Covid assessment app</a:t>
            </a:r>
          </a:p>
          <a:p>
            <a:pPr marL="356176" indent="-216476" algn="l" defTabSz="457200">
              <a:buClr>
                <a:srgbClr val="222222"/>
              </a:buClr>
              <a:buSzPct val="100000"/>
              <a:buFont typeface="Arial"/>
              <a:buChar char="•"/>
              <a:defRPr b="0" sz="2000">
                <a:solidFill>
                  <a:srgbClr val="222222"/>
                </a:solidFill>
                <a:latin typeface="Arial"/>
                <a:ea typeface="Arial"/>
                <a:cs typeface="Arial"/>
                <a:sym typeface="Arial"/>
              </a:defRPr>
            </a:pPr>
            <a:r>
              <a:t> opusVL  /Apperta Ward eObs app</a:t>
            </a:r>
          </a:p>
          <a:p>
            <a:pPr marL="356176" indent="-216476" algn="l" defTabSz="457200">
              <a:buClr>
                <a:srgbClr val="222222"/>
              </a:buClr>
              <a:buSzPct val="100000"/>
              <a:buFont typeface="Arial"/>
              <a:buChar char="•"/>
              <a:defRPr b="0" sz="2000">
                <a:solidFill>
                  <a:srgbClr val="222222"/>
                </a:solidFill>
                <a:latin typeface="Arial"/>
                <a:ea typeface="Arial"/>
                <a:cs typeface="Arial"/>
                <a:sym typeface="Arial"/>
              </a:defRPr>
            </a:pPr>
            <a:r>
              <a:t>Staircase13 / Apperta 'Chart my health' mental health PHR app </a:t>
            </a:r>
            <a:r>
              <a:rPr u="sng">
                <a:solidFill>
                  <a:srgbClr val="1155CC"/>
                </a:solidFill>
                <a:hlinkClick r:id="rId2" invalidUrl="" action="" tgtFrame="" tooltip="" history="1" highlightClick="0" endSnd="0"/>
              </a:rPr>
              <a:t>https://vimeo.com/463452989</a:t>
            </a:r>
            <a:br/>
          </a:p>
          <a:p>
            <a:pPr marL="356176" indent="-216476" algn="l" defTabSz="457200">
              <a:buClr>
                <a:srgbClr val="222222"/>
              </a:buClr>
              <a:buSzPct val="100000"/>
              <a:buFont typeface="Arial"/>
              <a:buChar char="•"/>
              <a:defRPr b="0" sz="2000">
                <a:solidFill>
                  <a:srgbClr val="222222"/>
                </a:solidFill>
                <a:latin typeface="Arial"/>
                <a:ea typeface="Arial"/>
                <a:cs typeface="Arial"/>
                <a:sym typeface="Arial"/>
              </a:defRPr>
            </a:pPr>
            <a:r>
              <a:t>Staircase 13 / Apperta - open Outcomes Ortho PROMS app</a:t>
            </a:r>
          </a:p>
          <a:p>
            <a:pPr algn="l" defTabSz="457200">
              <a:defRPr b="0" sz="2000">
                <a:solidFill>
                  <a:srgbClr val="222222"/>
                </a:solidFill>
                <a:latin typeface="Arial"/>
                <a:ea typeface="Arial"/>
                <a:cs typeface="Arial"/>
                <a:sym typeface="Arial"/>
              </a:defRPr>
            </a:pPr>
            <a:br/>
            <a:r>
              <a:t>The UK openEHR community are also looking forward to playing a part in the upcoming INTEROpen hackathon on care planning, based on some prototypes for the East Accord LHRCE around End of Life care frailty and long covid management.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2" name="From frontline to analy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From frontline to analytics</a:t>
            </a:r>
          </a:p>
        </p:txBody>
      </p:sp>
      <p:sp>
        <p:nvSpPr>
          <p:cNvPr id="493" name="Frontline data formats   ⇏ analytics/research/registry formats…"/>
          <p:cNvSpPr txBox="1"/>
          <p:nvPr>
            <p:ph type="body" sz="half" idx="4294967295"/>
          </p:nvPr>
        </p:nvSpPr>
        <p:spPr>
          <a:xfrm>
            <a:off x="2454133" y="3203466"/>
            <a:ext cx="12974401" cy="9684801"/>
          </a:xfrm>
          <a:prstGeom prst="rect">
            <a:avLst/>
          </a:prstGeom>
        </p:spPr>
        <p:txBody>
          <a:bodyPr lIns="243799" tIns="243799" rIns="243799" bIns="243799" anchor="t"/>
          <a:lstStyle/>
          <a:p>
            <a:pPr marL="0" indent="0" defTabSz="2438400">
              <a:lnSpc>
                <a:spcPct val="115000"/>
              </a:lnSpc>
              <a:spcBef>
                <a:spcPts val="0"/>
              </a:spcBef>
              <a:buClr>
                <a:srgbClr val="595959"/>
              </a:buClr>
              <a:buSzTx/>
              <a:buFont typeface="Verdana"/>
              <a:buNone/>
              <a:defRPr sz="4800">
                <a:solidFill>
                  <a:srgbClr val="595959"/>
                </a:solidFill>
                <a:latin typeface="Verdana"/>
                <a:ea typeface="Verdana"/>
                <a:cs typeface="Verdana"/>
                <a:sym typeface="Verdana"/>
              </a:defRPr>
            </a:pPr>
            <a:r>
              <a:t>Frontline data formats   ⇏</a:t>
            </a:r>
            <a:br/>
            <a:r>
              <a:t>analytics/research/registry formats</a:t>
            </a:r>
          </a:p>
          <a:p>
            <a:pPr marL="1028700" indent="-914400" defTabSz="2438400">
              <a:lnSpc>
                <a:spcPct val="115000"/>
              </a:lnSpc>
              <a:spcBef>
                <a:spcPts val="4200"/>
              </a:spcBef>
              <a:buClr>
                <a:srgbClr val="595959"/>
              </a:buClr>
              <a:buSzPts val="4800"/>
              <a:buFont typeface="Verdana"/>
              <a:buChar char="●"/>
              <a:defRPr sz="4800">
                <a:solidFill>
                  <a:srgbClr val="595959"/>
                </a:solidFill>
                <a:latin typeface="Verdana"/>
                <a:ea typeface="Verdana"/>
                <a:cs typeface="Verdana"/>
                <a:sym typeface="Verdana"/>
              </a:defRPr>
            </a:pPr>
            <a:r>
              <a:t>open vs. closed questions</a:t>
            </a:r>
          </a:p>
          <a:p>
            <a:pPr lvl="1" marL="1413328" indent="-816428" defTabSz="2438400">
              <a:lnSpc>
                <a:spcPct val="115000"/>
              </a:lnSpc>
              <a:spcBef>
                <a:spcPts val="0"/>
              </a:spcBef>
              <a:buClr>
                <a:srgbClr val="595959"/>
              </a:buClr>
              <a:buSzPts val="3600"/>
              <a:buFont typeface="Verdana"/>
              <a:buChar char="○"/>
              <a:defRPr sz="3600">
                <a:solidFill>
                  <a:srgbClr val="595959"/>
                </a:solidFill>
                <a:latin typeface="Verdana"/>
                <a:ea typeface="Verdana"/>
                <a:cs typeface="Verdana"/>
                <a:sym typeface="Verdana"/>
              </a:defRPr>
            </a:pPr>
            <a:r>
              <a:t>questionnaires</a:t>
            </a:r>
          </a:p>
          <a:p>
            <a:pPr lvl="1" marL="1413328" indent="-816428" defTabSz="2438400">
              <a:lnSpc>
                <a:spcPct val="115000"/>
              </a:lnSpc>
              <a:spcBef>
                <a:spcPts val="0"/>
              </a:spcBef>
              <a:buClr>
                <a:srgbClr val="595959"/>
              </a:buClr>
              <a:buSzPts val="3600"/>
              <a:buFont typeface="Verdana"/>
              <a:buChar char="○"/>
              <a:defRPr sz="3600">
                <a:solidFill>
                  <a:srgbClr val="595959"/>
                </a:solidFill>
                <a:latin typeface="Verdana"/>
                <a:ea typeface="Verdana"/>
                <a:cs typeface="Verdana"/>
                <a:sym typeface="Verdana"/>
              </a:defRPr>
            </a:pPr>
            <a:r>
              <a:t>“Diagnosis”: Diabetes </a:t>
            </a:r>
          </a:p>
          <a:p>
            <a:pPr lvl="1" marL="1413328" indent="-816428" defTabSz="2438400">
              <a:lnSpc>
                <a:spcPct val="115000"/>
              </a:lnSpc>
              <a:spcBef>
                <a:spcPts val="0"/>
              </a:spcBef>
              <a:buClr>
                <a:srgbClr val="595959"/>
              </a:buClr>
              <a:buSzPts val="3600"/>
              <a:buFont typeface="Verdana"/>
              <a:buChar char="○"/>
              <a:defRPr sz="3600">
                <a:solidFill>
                  <a:srgbClr val="595959"/>
                </a:solidFill>
                <a:latin typeface="Verdana"/>
                <a:ea typeface="Verdana"/>
                <a:cs typeface="Verdana"/>
                <a:sym typeface="Verdana"/>
              </a:defRPr>
            </a:pPr>
            <a:r>
              <a:t>“Diabetes” : “yes”;”no”</a:t>
            </a:r>
            <a:br/>
          </a:p>
          <a:p>
            <a:pPr marL="1028700" indent="-914400" defTabSz="2438400">
              <a:lnSpc>
                <a:spcPct val="115000"/>
              </a:lnSpc>
              <a:spcBef>
                <a:spcPts val="0"/>
              </a:spcBef>
              <a:buClr>
                <a:srgbClr val="595959"/>
              </a:buClr>
              <a:buSzPts val="4800"/>
              <a:buFont typeface="Verdana"/>
              <a:buChar char="●"/>
              <a:defRPr sz="4800">
                <a:solidFill>
                  <a:srgbClr val="595959"/>
                </a:solidFill>
                <a:latin typeface="Verdana"/>
                <a:ea typeface="Verdana"/>
                <a:cs typeface="Verdana"/>
                <a:sym typeface="Verdana"/>
              </a:defRPr>
            </a:pPr>
            <a:r>
              <a:t>AORTIS</a:t>
            </a:r>
            <a:endParaRPr sz="2800"/>
          </a:p>
          <a:p>
            <a:pPr lvl="1" marL="1422400" indent="-812800" defTabSz="2438400">
              <a:lnSpc>
                <a:spcPct val="125000"/>
              </a:lnSpc>
              <a:spcBef>
                <a:spcPts val="0"/>
              </a:spcBef>
              <a:buClr>
                <a:srgbClr val="595959"/>
              </a:buClr>
              <a:buSzPts val="3200"/>
              <a:buFont typeface="Verdana"/>
              <a:buChar char="○"/>
              <a:defRPr sz="3200">
                <a:solidFill>
                  <a:srgbClr val="595959"/>
                </a:solidFill>
                <a:latin typeface="Verdana"/>
                <a:ea typeface="Verdana"/>
                <a:cs typeface="Verdana"/>
                <a:sym typeface="Verdana"/>
              </a:defRPr>
            </a:pPr>
            <a:r>
              <a:t>Feblowitz: Summarization of clinical information: a conceptual model</a:t>
            </a:r>
            <a:br/>
          </a:p>
          <a:p>
            <a:pPr marL="1028700" indent="-914400" defTabSz="2438400">
              <a:lnSpc>
                <a:spcPct val="115000"/>
              </a:lnSpc>
              <a:spcBef>
                <a:spcPts val="0"/>
              </a:spcBef>
              <a:buClr>
                <a:srgbClr val="595959"/>
              </a:buClr>
              <a:buSzPts val="4800"/>
              <a:buFont typeface="Verdana"/>
              <a:buChar char="●"/>
              <a:defRPr sz="4800">
                <a:solidFill>
                  <a:srgbClr val="595959"/>
                </a:solidFill>
                <a:latin typeface="Verdana"/>
                <a:ea typeface="Verdana"/>
                <a:cs typeface="Verdana"/>
                <a:sym typeface="Verdana"/>
              </a:defRPr>
            </a:pPr>
            <a:r>
              <a:t>Need for quality curation</a:t>
            </a:r>
          </a:p>
        </p:txBody>
      </p:sp>
      <p:pic>
        <p:nvPicPr>
          <p:cNvPr id="494" name="Google Shape;140;p17" descr="Google Shape;140;p17"/>
          <p:cNvPicPr>
            <a:picLocks noChangeAspect="1"/>
          </p:cNvPicPr>
          <p:nvPr/>
        </p:nvPicPr>
        <p:blipFill>
          <a:blip r:embed="rId2">
            <a:extLst/>
          </a:blip>
          <a:stretch>
            <a:fillRect/>
          </a:stretch>
        </p:blipFill>
        <p:spPr>
          <a:xfrm>
            <a:off x="17672815" y="5228147"/>
            <a:ext cx="5451068" cy="7530198"/>
          </a:xfrm>
          <a:prstGeom prst="rect">
            <a:avLst/>
          </a:prstGeom>
          <a:ln w="12700">
            <a:miter lim="400000"/>
          </a:ln>
          <a:effectLst>
            <a:outerShdw sx="100000" sy="100000" kx="0" ky="0" algn="b" rotWithShape="0" blurRad="165100" dist="50800" dir="5400000">
              <a:srgbClr val="000000">
                <a:alpha val="50000"/>
              </a:srgbClr>
            </a:outerShdw>
          </a:effectLst>
        </p:spPr>
      </p:pic>
      <p:pic>
        <p:nvPicPr>
          <p:cNvPr id="495" name="Google Shape;139;p17" descr="Google Shape;139;p17"/>
          <p:cNvPicPr>
            <a:picLocks noChangeAspect="1"/>
          </p:cNvPicPr>
          <p:nvPr/>
        </p:nvPicPr>
        <p:blipFill>
          <a:blip r:embed="rId3">
            <a:extLst/>
          </a:blip>
          <a:stretch>
            <a:fillRect/>
          </a:stretch>
        </p:blipFill>
        <p:spPr>
          <a:xfrm>
            <a:off x="16219616" y="4151663"/>
            <a:ext cx="2445934" cy="327006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100K Genomics: “Duration of HR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76909">
              <a:spcBef>
                <a:spcPts val="0"/>
              </a:spcBef>
              <a:buSzTx/>
              <a:buNone/>
              <a:defRPr sz="9184">
                <a:latin typeface="+mn-lt"/>
                <a:ea typeface="+mn-ea"/>
                <a:cs typeface="+mn-cs"/>
                <a:sym typeface="Helvetica Neue Medium"/>
              </a:defRPr>
            </a:lvl1pPr>
          </a:lstStyle>
          <a:p>
            <a:pPr/>
            <a:r>
              <a:t>100K Genomics: “Duration of HRT”</a:t>
            </a:r>
          </a:p>
        </p:txBody>
      </p:sp>
      <p:pic>
        <p:nvPicPr>
          <p:cNvPr id="498" name="Google Shape;146;p18" descr="Google Shape;146;p18"/>
          <p:cNvPicPr>
            <a:picLocks noChangeAspect="1"/>
          </p:cNvPicPr>
          <p:nvPr/>
        </p:nvPicPr>
        <p:blipFill>
          <a:blip r:embed="rId2">
            <a:extLst/>
          </a:blip>
          <a:srcRect l="0" t="0" r="19743" b="0"/>
          <a:stretch>
            <a:fillRect/>
          </a:stretch>
        </p:blipFill>
        <p:spPr>
          <a:xfrm>
            <a:off x="2021332" y="2813282"/>
            <a:ext cx="8689002" cy="5413385"/>
          </a:xfrm>
          <a:prstGeom prst="rect">
            <a:avLst/>
          </a:prstGeom>
          <a:ln w="12700">
            <a:miter lim="400000"/>
          </a:ln>
        </p:spPr>
      </p:pic>
      <p:pic>
        <p:nvPicPr>
          <p:cNvPr id="499" name="Google Shape;147;p18" descr="Google Shape;147;p18"/>
          <p:cNvPicPr>
            <a:picLocks noChangeAspect="1"/>
          </p:cNvPicPr>
          <p:nvPr/>
        </p:nvPicPr>
        <p:blipFill>
          <a:blip r:embed="rId3">
            <a:extLst/>
          </a:blip>
          <a:stretch>
            <a:fillRect/>
          </a:stretch>
        </p:blipFill>
        <p:spPr>
          <a:xfrm>
            <a:off x="13199667" y="3289069"/>
            <a:ext cx="10957471" cy="8771198"/>
          </a:xfrm>
          <a:prstGeom prst="rect">
            <a:avLst/>
          </a:prstGeom>
          <a:ln w="12700">
            <a:miter lim="400000"/>
          </a:ln>
        </p:spPr>
      </p:pic>
      <p:pic>
        <p:nvPicPr>
          <p:cNvPr id="500" name="Google Shape;148;p18" descr="Google Shape;148;p18"/>
          <p:cNvPicPr>
            <a:picLocks noChangeAspect="1"/>
          </p:cNvPicPr>
          <p:nvPr/>
        </p:nvPicPr>
        <p:blipFill>
          <a:blip r:embed="rId4">
            <a:extLst/>
          </a:blip>
          <a:stretch>
            <a:fillRect/>
          </a:stretch>
        </p:blipFill>
        <p:spPr>
          <a:xfrm>
            <a:off x="5392767" y="6660467"/>
            <a:ext cx="7449370" cy="5594001"/>
          </a:xfrm>
          <a:prstGeom prst="rect">
            <a:avLst/>
          </a:prstGeom>
          <a:ln w="12700">
            <a:miter lim="400000"/>
          </a:ln>
        </p:spPr>
      </p:pic>
      <p:sp>
        <p:nvSpPr>
          <p:cNvPr id="501" name="Google Shape;149;p18"/>
          <p:cNvSpPr/>
          <p:nvPr/>
        </p:nvSpPr>
        <p:spPr>
          <a:xfrm flipH="1" flipV="1">
            <a:off x="6848333" y="6630266"/>
            <a:ext cx="1731201" cy="2088801"/>
          </a:xfrm>
          <a:prstGeom prst="line">
            <a:avLst/>
          </a:prstGeom>
          <a:ln w="25400">
            <a:solidFill>
              <a:srgbClr val="4A86E8"/>
            </a:solidFill>
            <a:tailEnd type="triangle"/>
          </a:ln>
        </p:spPr>
        <p:txBody>
          <a:bodyPr lIns="0" tIns="0" rIns="0" bIns="0"/>
          <a:lstStyle/>
          <a:p>
            <a:pPr algn="l" defTabSz="2438400">
              <a:defRPr b="0" sz="3600">
                <a:latin typeface="Arial"/>
                <a:ea typeface="Arial"/>
                <a:cs typeface="Arial"/>
                <a:sym typeface="Arial"/>
              </a:defRPr>
            </a:pPr>
          </a:p>
        </p:txBody>
      </p:sp>
      <p:sp>
        <p:nvSpPr>
          <p:cNvPr id="502" name="Google Shape;150;p18"/>
          <p:cNvSpPr/>
          <p:nvPr/>
        </p:nvSpPr>
        <p:spPr>
          <a:xfrm flipH="1">
            <a:off x="12606266" y="4252133"/>
            <a:ext cx="2445601" cy="2257600"/>
          </a:xfrm>
          <a:prstGeom prst="line">
            <a:avLst/>
          </a:prstGeom>
          <a:ln w="25400">
            <a:solidFill>
              <a:srgbClr val="4A86E8"/>
            </a:solidFill>
            <a:tailEnd type="triangle"/>
          </a:ln>
        </p:spPr>
        <p:txBody>
          <a:bodyPr lIns="0" tIns="0" rIns="0" bIns="0"/>
          <a:lstStyle/>
          <a:p>
            <a:pPr algn="l" defTabSz="2438400">
              <a:defRPr b="0" sz="3600">
                <a:latin typeface="Arial"/>
                <a:ea typeface="Arial"/>
                <a:cs typeface="Arial"/>
                <a:sym typeface="Arial"/>
              </a:defRPr>
            </a:pPr>
          </a:p>
        </p:txBody>
      </p:sp>
      <p:sp>
        <p:nvSpPr>
          <p:cNvPr id="503" name="Google Shape;151;p18"/>
          <p:cNvSpPr txBox="1"/>
          <p:nvPr/>
        </p:nvSpPr>
        <p:spPr>
          <a:xfrm>
            <a:off x="12606266" y="6660467"/>
            <a:ext cx="2107201" cy="10464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0" sz="3600">
                <a:latin typeface="Verdana"/>
                <a:ea typeface="Verdana"/>
                <a:cs typeface="Verdana"/>
                <a:sym typeface="Verdana"/>
              </a:defRPr>
            </a:pPr>
            <a:r>
              <a:t>“</a:t>
            </a:r>
            <a:r>
              <a:rPr>
                <a:solidFill>
                  <a:srgbClr val="674EA7"/>
                </a:solidFill>
              </a:rPr>
              <a:t>HRT</a:t>
            </a:r>
            <a:r>
              <a:t>”</a:t>
            </a:r>
          </a:p>
        </p:txBody>
      </p:sp>
      <p:sp>
        <p:nvSpPr>
          <p:cNvPr id="504" name="Google Shape;152;p18"/>
          <p:cNvSpPr txBox="1"/>
          <p:nvPr/>
        </p:nvSpPr>
        <p:spPr>
          <a:xfrm>
            <a:off x="17866866" y="3194999"/>
            <a:ext cx="3300001" cy="10464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2438400">
              <a:defRPr b="0" sz="3600">
                <a:latin typeface="Verdana"/>
                <a:ea typeface="Verdana"/>
                <a:cs typeface="Verdana"/>
                <a:sym typeface="Verdana"/>
              </a:defRPr>
            </a:pPr>
            <a:r>
              <a:t>“</a:t>
            </a:r>
            <a:r>
              <a:rPr sz="3200">
                <a:solidFill>
                  <a:srgbClr val="351C75"/>
                </a:solidFill>
                <a:latin typeface="Arial"/>
                <a:ea typeface="Arial"/>
                <a:cs typeface="Arial"/>
                <a:sym typeface="Arial"/>
              </a:rPr>
              <a:t>Climesse</a:t>
            </a:r>
            <a:r>
              <a:t>”</a:t>
            </a:r>
          </a:p>
        </p:txBody>
      </p:sp>
      <p:sp>
        <p:nvSpPr>
          <p:cNvPr id="505" name="Google Shape;153;p18"/>
          <p:cNvSpPr/>
          <p:nvPr/>
        </p:nvSpPr>
        <p:spPr>
          <a:xfrm>
            <a:off x="1542866" y="5155200"/>
            <a:ext cx="1429601" cy="1"/>
          </a:xfrm>
          <a:prstGeom prst="line">
            <a:avLst/>
          </a:prstGeom>
          <a:ln w="101600">
            <a:solidFill>
              <a:srgbClr val="6AA84F"/>
            </a:solidFill>
            <a:tailEnd type="triangle"/>
          </a:ln>
        </p:spPr>
        <p:txBody>
          <a:bodyPr lIns="0" tIns="0" rIns="0" bIns="0"/>
          <a:lstStyle/>
          <a:p>
            <a:pPr algn="l" defTabSz="2438400">
              <a:defRPr b="0" sz="3600">
                <a:latin typeface="Arial"/>
                <a:ea typeface="Arial"/>
                <a:cs typeface="Arial"/>
                <a:sym typeface="Arial"/>
              </a:defRPr>
            </a:pPr>
          </a:p>
        </p:txBody>
      </p:sp>
      <p:pic>
        <p:nvPicPr>
          <p:cNvPr id="506" name="Google Shape;154;p18" descr="Google Shape;154;p18"/>
          <p:cNvPicPr>
            <a:picLocks noChangeAspect="1"/>
          </p:cNvPicPr>
          <p:nvPr/>
        </p:nvPicPr>
        <p:blipFill>
          <a:blip r:embed="rId5">
            <a:extLst/>
          </a:blip>
          <a:stretch>
            <a:fillRect/>
          </a:stretch>
        </p:blipFill>
        <p:spPr>
          <a:xfrm>
            <a:off x="19756665" y="6291466"/>
            <a:ext cx="4627335" cy="4165204"/>
          </a:xfrm>
          <a:prstGeom prst="rect">
            <a:avLst/>
          </a:prstGeom>
          <a:ln w="12700">
            <a:miter lim="400000"/>
          </a:ln>
        </p:spPr>
      </p:pic>
      <p:pic>
        <p:nvPicPr>
          <p:cNvPr id="507" name="Google Shape;155;p18" descr="Google Shape;155;p18"/>
          <p:cNvPicPr>
            <a:picLocks noChangeAspect="1"/>
          </p:cNvPicPr>
          <p:nvPr/>
        </p:nvPicPr>
        <p:blipFill>
          <a:blip r:embed="rId6">
            <a:extLst/>
          </a:blip>
          <a:stretch>
            <a:fillRect/>
          </a:stretch>
        </p:blipFill>
        <p:spPr>
          <a:xfrm>
            <a:off x="7638860" y="2813234"/>
            <a:ext cx="2341068" cy="1753534"/>
          </a:xfrm>
          <a:prstGeom prst="rect">
            <a:avLst/>
          </a:prstGeom>
          <a:ln w="12700">
            <a:miter lim="400000"/>
          </a:ln>
          <a:effectLst>
            <a:outerShdw sx="100000" sy="100000" kx="0" ky="0" algn="b" rotWithShape="0" blurRad="165100" dist="50800" dir="5400000">
              <a:srgbClr val="000000">
                <a:alpha val="50000"/>
              </a:srgbClr>
            </a:outerShdw>
          </a:effectLst>
        </p:spPr>
      </p:pic>
      <p:sp>
        <p:nvSpPr>
          <p:cNvPr id="508" name="Google Shape;156;p18"/>
          <p:cNvSpPr/>
          <p:nvPr/>
        </p:nvSpPr>
        <p:spPr>
          <a:xfrm flipH="1">
            <a:off x="12436467" y="10001933"/>
            <a:ext cx="1092001" cy="26401"/>
          </a:xfrm>
          <a:prstGeom prst="line">
            <a:avLst/>
          </a:prstGeom>
          <a:ln w="101600">
            <a:solidFill>
              <a:srgbClr val="6AA84F"/>
            </a:solidFill>
            <a:tailEnd type="triangle"/>
          </a:ln>
        </p:spPr>
        <p:txBody>
          <a:bodyPr lIns="0" tIns="0" rIns="0" bIns="0"/>
          <a:lstStyle/>
          <a:p>
            <a:pPr algn="l" defTabSz="2438400">
              <a:defRPr b="0" sz="3600">
                <a:latin typeface="Arial"/>
                <a:ea typeface="Arial"/>
                <a:cs typeface="Arial"/>
                <a:sym typeface="Arial"/>
              </a:defRPr>
            </a:pPr>
          </a:p>
        </p:txBody>
      </p:sp>
      <p:sp>
        <p:nvSpPr>
          <p:cNvPr id="509" name="Google Shape;157;p18"/>
          <p:cNvSpPr/>
          <p:nvPr/>
        </p:nvSpPr>
        <p:spPr>
          <a:xfrm flipH="1">
            <a:off x="12681733" y="11951200"/>
            <a:ext cx="1092001" cy="26401"/>
          </a:xfrm>
          <a:prstGeom prst="line">
            <a:avLst/>
          </a:prstGeom>
          <a:ln w="101600">
            <a:solidFill>
              <a:srgbClr val="6AA84F"/>
            </a:solidFill>
            <a:tailEnd type="triangle"/>
          </a:ln>
        </p:spPr>
        <p:txBody>
          <a:bodyPr lIns="0" tIns="0" rIns="0" bIns="0"/>
          <a:lstStyle/>
          <a:p>
            <a:pPr algn="l" defTabSz="2438400">
              <a:defRPr b="0" sz="3600">
                <a:latin typeface="Arial"/>
                <a:ea typeface="Arial"/>
                <a:cs typeface="Arial"/>
                <a:sym typeface="Arial"/>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openEHR International : openehr.or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0" indent="0" defTabSz="643889">
              <a:spcBef>
                <a:spcPts val="0"/>
              </a:spcBef>
              <a:buSzTx/>
              <a:buNone/>
              <a:defRPr sz="8736">
                <a:latin typeface="+mn-lt"/>
                <a:ea typeface="+mn-ea"/>
                <a:cs typeface="+mn-cs"/>
                <a:sym typeface="Helvetica Neue Medium"/>
              </a:defRPr>
            </a:pPr>
            <a:r>
              <a:t>openEHR International : </a:t>
            </a:r>
            <a:r>
              <a:rPr u="sng">
                <a:hlinkClick r:id="rId2" invalidUrl="" action="" tgtFrame="" tooltip="" history="1" highlightClick="0" endSnd="0"/>
              </a:rPr>
              <a:t>openehr.org</a:t>
            </a:r>
          </a:p>
        </p:txBody>
      </p:sp>
      <p:pic>
        <p:nvPicPr>
          <p:cNvPr id="512" name="Image" descr="Image"/>
          <p:cNvPicPr>
            <a:picLocks noChangeAspect="1"/>
          </p:cNvPicPr>
          <p:nvPr/>
        </p:nvPicPr>
        <p:blipFill>
          <a:blip r:embed="rId3">
            <a:extLst/>
          </a:blip>
          <a:srcRect l="1989" t="3363" r="0" b="0"/>
          <a:stretch>
            <a:fillRect/>
          </a:stretch>
        </p:blipFill>
        <p:spPr>
          <a:xfrm>
            <a:off x="2431248" y="2637170"/>
            <a:ext cx="17912079" cy="111954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hat is an ‘IT syst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What is an ‘IT system’?</a:t>
            </a:r>
          </a:p>
        </p:txBody>
      </p:sp>
      <p:pic>
        <p:nvPicPr>
          <p:cNvPr id="209" name="Image" descr="Image"/>
          <p:cNvPicPr>
            <a:picLocks noChangeAspect="1"/>
          </p:cNvPicPr>
          <p:nvPr/>
        </p:nvPicPr>
        <p:blipFill>
          <a:blip r:embed="rId2">
            <a:extLst/>
          </a:blip>
          <a:stretch>
            <a:fillRect/>
          </a:stretch>
        </p:blipFill>
        <p:spPr>
          <a:xfrm>
            <a:off x="3590559" y="3009513"/>
            <a:ext cx="5805641" cy="5606171"/>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10" name="Image" descr="Image"/>
          <p:cNvPicPr>
            <a:picLocks noChangeAspect="1"/>
          </p:cNvPicPr>
          <p:nvPr/>
        </p:nvPicPr>
        <p:blipFill>
          <a:blip r:embed="rId3">
            <a:extLst/>
          </a:blip>
          <a:stretch>
            <a:fillRect/>
          </a:stretch>
        </p:blipFill>
        <p:spPr>
          <a:xfrm>
            <a:off x="14830037" y="4149435"/>
            <a:ext cx="6141803" cy="4176426"/>
          </a:xfrm>
          <a:prstGeom prst="rect">
            <a:avLst/>
          </a:prstGeom>
          <a:ln w="12700">
            <a:miter lim="400000"/>
          </a:ln>
        </p:spPr>
      </p:pic>
      <p:grpSp>
        <p:nvGrpSpPr>
          <p:cNvPr id="218" name="Group"/>
          <p:cNvGrpSpPr/>
          <p:nvPr/>
        </p:nvGrpSpPr>
        <p:grpSpPr>
          <a:xfrm>
            <a:off x="4062135" y="8917768"/>
            <a:ext cx="4862490" cy="2808699"/>
            <a:chOff x="0" y="0"/>
            <a:chExt cx="4862488" cy="2808698"/>
          </a:xfrm>
        </p:grpSpPr>
        <p:sp>
          <p:nvSpPr>
            <p:cNvPr id="211" name="Rectangle"/>
            <p:cNvSpPr/>
            <p:nvPr/>
          </p:nvSpPr>
          <p:spPr>
            <a:xfrm>
              <a:off x="0" y="0"/>
              <a:ext cx="4862489" cy="2808699"/>
            </a:xfrm>
            <a:prstGeom prst="rect">
              <a:avLst/>
            </a:prstGeom>
            <a:solidFill>
              <a:schemeClr val="accent1"/>
            </a:solidFill>
            <a:ln w="50800" cap="flat">
              <a:solidFill>
                <a:srgbClr val="FF2600"/>
              </a:solidFill>
              <a:prstDash val="solid"/>
              <a:bevel/>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12" name="User interface"/>
            <p:cNvSpPr/>
            <p:nvPr/>
          </p:nvSpPr>
          <p:spPr>
            <a:xfrm>
              <a:off x="63270" y="134625"/>
              <a:ext cx="4739842" cy="865284"/>
            </a:xfrm>
            <a:prstGeom prst="rect">
              <a:avLst/>
            </a:prstGeom>
            <a:solidFill>
              <a:srgbClr val="005493"/>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User interface</a:t>
              </a:r>
            </a:p>
          </p:txBody>
        </p:sp>
        <p:sp>
          <p:nvSpPr>
            <p:cNvPr id="213" name="Information model"/>
            <p:cNvSpPr/>
            <p:nvPr/>
          </p:nvSpPr>
          <p:spPr>
            <a:xfrm>
              <a:off x="63270" y="987550"/>
              <a:ext cx="4739842" cy="865283"/>
            </a:xfrm>
            <a:prstGeom prst="rect">
              <a:avLst/>
            </a:prstGeom>
            <a:solidFill>
              <a:srgbClr val="00882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Information model</a:t>
              </a:r>
            </a:p>
          </p:txBody>
        </p:sp>
        <p:sp>
          <p:nvSpPr>
            <p:cNvPr id="214" name="Database"/>
            <p:cNvSpPr/>
            <p:nvPr/>
          </p:nvSpPr>
          <p:spPr>
            <a:xfrm>
              <a:off x="63270" y="1843544"/>
              <a:ext cx="4739842" cy="865284"/>
            </a:xfrm>
            <a:prstGeom prst="rect">
              <a:avLst/>
            </a:prstGeom>
            <a:solidFill>
              <a:srgbClr val="9437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Database</a:t>
              </a:r>
            </a:p>
          </p:txBody>
        </p:sp>
        <p:pic>
          <p:nvPicPr>
            <p:cNvPr id="215" name="Image" descr="Image"/>
            <p:cNvPicPr>
              <a:picLocks noChangeAspect="1"/>
            </p:cNvPicPr>
            <p:nvPr/>
          </p:nvPicPr>
          <p:blipFill>
            <a:blip r:embed="rId4">
              <a:extLst/>
            </a:blip>
            <a:stretch>
              <a:fillRect/>
            </a:stretch>
          </p:blipFill>
          <p:spPr>
            <a:xfrm>
              <a:off x="3895337" y="1953656"/>
              <a:ext cx="800948" cy="645059"/>
            </a:xfrm>
            <a:prstGeom prst="rect">
              <a:avLst/>
            </a:prstGeom>
            <a:ln w="12700" cap="flat">
              <a:noFill/>
              <a:miter lim="400000"/>
            </a:ln>
            <a:effectLst/>
          </p:spPr>
        </p:pic>
        <p:pic>
          <p:nvPicPr>
            <p:cNvPr id="216" name="Image" descr="Image"/>
            <p:cNvPicPr>
              <a:picLocks noChangeAspect="1"/>
            </p:cNvPicPr>
            <p:nvPr/>
          </p:nvPicPr>
          <p:blipFill>
            <a:blip r:embed="rId5">
              <a:extLst/>
            </a:blip>
            <a:stretch>
              <a:fillRect/>
            </a:stretch>
          </p:blipFill>
          <p:spPr>
            <a:xfrm>
              <a:off x="4318233" y="290569"/>
              <a:ext cx="310616" cy="553396"/>
            </a:xfrm>
            <a:prstGeom prst="rect">
              <a:avLst/>
            </a:prstGeom>
            <a:ln w="12700" cap="flat">
              <a:noFill/>
              <a:miter lim="400000"/>
            </a:ln>
            <a:effectLst/>
          </p:spPr>
        </p:pic>
        <p:pic>
          <p:nvPicPr>
            <p:cNvPr id="217" name="Image" descr="Image"/>
            <p:cNvPicPr>
              <a:picLocks noChangeAspect="1"/>
            </p:cNvPicPr>
            <p:nvPr/>
          </p:nvPicPr>
          <p:blipFill>
            <a:blip r:embed="rId6">
              <a:extLst/>
            </a:blip>
            <a:stretch>
              <a:fillRect/>
            </a:stretch>
          </p:blipFill>
          <p:spPr>
            <a:xfrm>
              <a:off x="3904723" y="1212577"/>
              <a:ext cx="782176" cy="415229"/>
            </a:xfrm>
            <a:prstGeom prst="rect">
              <a:avLst/>
            </a:prstGeom>
            <a:ln w="12700" cap="flat">
              <a:noFill/>
              <a:miter lim="400000"/>
            </a:ln>
            <a:effectLst/>
          </p:spPr>
        </p:pic>
      </p:grpSp>
      <p:grpSp>
        <p:nvGrpSpPr>
          <p:cNvPr id="226" name="Group"/>
          <p:cNvGrpSpPr/>
          <p:nvPr/>
        </p:nvGrpSpPr>
        <p:grpSpPr>
          <a:xfrm>
            <a:off x="15762169" y="8560331"/>
            <a:ext cx="4862490" cy="2808699"/>
            <a:chOff x="0" y="0"/>
            <a:chExt cx="4862488" cy="2808698"/>
          </a:xfrm>
        </p:grpSpPr>
        <p:sp>
          <p:nvSpPr>
            <p:cNvPr id="219" name="Rectangle"/>
            <p:cNvSpPr/>
            <p:nvPr/>
          </p:nvSpPr>
          <p:spPr>
            <a:xfrm>
              <a:off x="0" y="0"/>
              <a:ext cx="4862489" cy="2808699"/>
            </a:xfrm>
            <a:prstGeom prst="rect">
              <a:avLst/>
            </a:prstGeom>
            <a:solidFill>
              <a:schemeClr val="accent1"/>
            </a:solidFill>
            <a:ln w="50800" cap="flat">
              <a:solidFill>
                <a:srgbClr val="FF2600"/>
              </a:solidFill>
              <a:prstDash val="solid"/>
              <a:bevel/>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0" name="User interface"/>
            <p:cNvSpPr/>
            <p:nvPr/>
          </p:nvSpPr>
          <p:spPr>
            <a:xfrm>
              <a:off x="63270" y="134625"/>
              <a:ext cx="4739842" cy="865284"/>
            </a:xfrm>
            <a:prstGeom prst="rect">
              <a:avLst/>
            </a:prstGeom>
            <a:solidFill>
              <a:srgbClr val="005493"/>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User interface</a:t>
              </a:r>
            </a:p>
          </p:txBody>
        </p:sp>
        <p:sp>
          <p:nvSpPr>
            <p:cNvPr id="221" name="Information model"/>
            <p:cNvSpPr/>
            <p:nvPr/>
          </p:nvSpPr>
          <p:spPr>
            <a:xfrm>
              <a:off x="63270" y="987550"/>
              <a:ext cx="4739842" cy="865283"/>
            </a:xfrm>
            <a:prstGeom prst="rect">
              <a:avLst/>
            </a:prstGeom>
            <a:solidFill>
              <a:srgbClr val="00882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Information model</a:t>
              </a:r>
            </a:p>
          </p:txBody>
        </p:sp>
        <p:sp>
          <p:nvSpPr>
            <p:cNvPr id="222" name="Database"/>
            <p:cNvSpPr/>
            <p:nvPr/>
          </p:nvSpPr>
          <p:spPr>
            <a:xfrm>
              <a:off x="63270" y="1843544"/>
              <a:ext cx="4739842" cy="865284"/>
            </a:xfrm>
            <a:prstGeom prst="rect">
              <a:avLst/>
            </a:prstGeom>
            <a:solidFill>
              <a:srgbClr val="9437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Database</a:t>
              </a:r>
            </a:p>
          </p:txBody>
        </p:sp>
        <p:pic>
          <p:nvPicPr>
            <p:cNvPr id="223" name="Image" descr="Image"/>
            <p:cNvPicPr>
              <a:picLocks noChangeAspect="1"/>
            </p:cNvPicPr>
            <p:nvPr/>
          </p:nvPicPr>
          <p:blipFill>
            <a:blip r:embed="rId4">
              <a:extLst/>
            </a:blip>
            <a:stretch>
              <a:fillRect/>
            </a:stretch>
          </p:blipFill>
          <p:spPr>
            <a:xfrm>
              <a:off x="3895337" y="1953656"/>
              <a:ext cx="800948" cy="645059"/>
            </a:xfrm>
            <a:prstGeom prst="rect">
              <a:avLst/>
            </a:prstGeom>
            <a:ln w="12700" cap="flat">
              <a:noFill/>
              <a:miter lim="400000"/>
            </a:ln>
            <a:effectLst/>
          </p:spPr>
        </p:pic>
        <p:pic>
          <p:nvPicPr>
            <p:cNvPr id="224" name="Image" descr="Image"/>
            <p:cNvPicPr>
              <a:picLocks noChangeAspect="1"/>
            </p:cNvPicPr>
            <p:nvPr/>
          </p:nvPicPr>
          <p:blipFill>
            <a:blip r:embed="rId5">
              <a:extLst/>
            </a:blip>
            <a:stretch>
              <a:fillRect/>
            </a:stretch>
          </p:blipFill>
          <p:spPr>
            <a:xfrm>
              <a:off x="4318233" y="290569"/>
              <a:ext cx="310616" cy="553396"/>
            </a:xfrm>
            <a:prstGeom prst="rect">
              <a:avLst/>
            </a:prstGeom>
            <a:ln w="12700" cap="flat">
              <a:noFill/>
              <a:miter lim="400000"/>
            </a:ln>
            <a:effectLst/>
          </p:spPr>
        </p:pic>
        <p:pic>
          <p:nvPicPr>
            <p:cNvPr id="225" name="Image" descr="Image"/>
            <p:cNvPicPr>
              <a:picLocks noChangeAspect="1"/>
            </p:cNvPicPr>
            <p:nvPr/>
          </p:nvPicPr>
          <p:blipFill>
            <a:blip r:embed="rId6">
              <a:extLst/>
            </a:blip>
            <a:stretch>
              <a:fillRect/>
            </a:stretch>
          </p:blipFill>
          <p:spPr>
            <a:xfrm>
              <a:off x="3904723" y="1212577"/>
              <a:ext cx="782176" cy="41522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ncer journ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Cancer journey</a:t>
            </a:r>
          </a:p>
        </p:txBody>
      </p:sp>
      <p:pic>
        <p:nvPicPr>
          <p:cNvPr id="229" name="Image" descr="Image"/>
          <p:cNvPicPr>
            <a:picLocks noChangeAspect="1"/>
          </p:cNvPicPr>
          <p:nvPr/>
        </p:nvPicPr>
        <p:blipFill>
          <a:blip r:embed="rId2">
            <a:extLst/>
          </a:blip>
          <a:stretch>
            <a:fillRect/>
          </a:stretch>
        </p:blipFill>
        <p:spPr>
          <a:xfrm>
            <a:off x="15869953" y="3317968"/>
            <a:ext cx="6520609" cy="423024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30" name="Image" descr="Image"/>
          <p:cNvPicPr>
            <a:picLocks noChangeAspect="1"/>
          </p:cNvPicPr>
          <p:nvPr/>
        </p:nvPicPr>
        <p:blipFill>
          <a:blip r:embed="rId3">
            <a:extLst/>
          </a:blip>
          <a:stretch>
            <a:fillRect/>
          </a:stretch>
        </p:blipFill>
        <p:spPr>
          <a:xfrm>
            <a:off x="3447718" y="3078705"/>
            <a:ext cx="5713850" cy="551753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31" name="Image" descr="Image"/>
          <p:cNvPicPr>
            <a:picLocks noChangeAspect="1"/>
          </p:cNvPicPr>
          <p:nvPr/>
        </p:nvPicPr>
        <p:blipFill>
          <a:blip r:embed="rId4">
            <a:extLst/>
          </a:blip>
          <a:stretch>
            <a:fillRect/>
          </a:stretch>
        </p:blipFill>
        <p:spPr>
          <a:xfrm>
            <a:off x="17271832" y="8942382"/>
            <a:ext cx="6103210" cy="316988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32" name="Image" descr="Image"/>
          <p:cNvPicPr>
            <a:picLocks noChangeAspect="1"/>
          </p:cNvPicPr>
          <p:nvPr/>
        </p:nvPicPr>
        <p:blipFill>
          <a:blip r:embed="rId5">
            <a:extLst/>
          </a:blip>
          <a:stretch>
            <a:fillRect/>
          </a:stretch>
        </p:blipFill>
        <p:spPr>
          <a:xfrm>
            <a:off x="10062580" y="4119258"/>
            <a:ext cx="4942069" cy="699059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33" name="image (1).png" descr="image (1).png"/>
          <p:cNvPicPr>
            <a:picLocks noChangeAspect="1"/>
          </p:cNvPicPr>
          <p:nvPr/>
        </p:nvPicPr>
        <p:blipFill>
          <a:blip r:embed="rId6">
            <a:extLst/>
          </a:blip>
          <a:stretch>
            <a:fillRect/>
          </a:stretch>
        </p:blipFill>
        <p:spPr>
          <a:xfrm>
            <a:off x="988088" y="2716483"/>
            <a:ext cx="1571318" cy="2242002"/>
          </a:xfrm>
          <a:prstGeom prst="rect">
            <a:avLst/>
          </a:prstGeom>
          <a:ln w="12700">
            <a:miter lim="400000"/>
          </a:ln>
        </p:spPr>
      </p:pic>
      <p:pic>
        <p:nvPicPr>
          <p:cNvPr id="234" name="Image" descr="Image"/>
          <p:cNvPicPr>
            <a:picLocks noChangeAspect="1"/>
          </p:cNvPicPr>
          <p:nvPr/>
        </p:nvPicPr>
        <p:blipFill>
          <a:blip r:embed="rId7">
            <a:extLst/>
          </a:blip>
          <a:stretch>
            <a:fillRect/>
          </a:stretch>
        </p:blipFill>
        <p:spPr>
          <a:xfrm>
            <a:off x="1827547" y="8806866"/>
            <a:ext cx="6827558" cy="464273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35" name="Image" descr="Image"/>
          <p:cNvPicPr>
            <a:picLocks noChangeAspect="1"/>
          </p:cNvPicPr>
          <p:nvPr/>
        </p:nvPicPr>
        <p:blipFill>
          <a:blip r:embed="rId8">
            <a:extLst/>
          </a:blip>
          <a:stretch>
            <a:fillRect/>
          </a:stretch>
        </p:blipFill>
        <p:spPr>
          <a:xfrm>
            <a:off x="19933877" y="831163"/>
            <a:ext cx="3064566" cy="66526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 One system to rule them al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A. One system to rule them all?</a:t>
            </a:r>
          </a:p>
        </p:txBody>
      </p:sp>
      <p:pic>
        <p:nvPicPr>
          <p:cNvPr id="238" name="Image" descr="Image"/>
          <p:cNvPicPr>
            <a:picLocks noChangeAspect="1"/>
          </p:cNvPicPr>
          <p:nvPr/>
        </p:nvPicPr>
        <p:blipFill>
          <a:blip r:embed="rId2">
            <a:extLst/>
          </a:blip>
          <a:stretch>
            <a:fillRect/>
          </a:stretch>
        </p:blipFill>
        <p:spPr>
          <a:xfrm>
            <a:off x="13456932" y="4667989"/>
            <a:ext cx="9631449" cy="6248404"/>
          </a:xfrm>
          <a:prstGeom prst="rect">
            <a:avLst/>
          </a:prstGeom>
          <a:ln w="12700">
            <a:miter lim="400000"/>
          </a:ln>
        </p:spPr>
      </p:pic>
      <p:grpSp>
        <p:nvGrpSpPr>
          <p:cNvPr id="246" name="Group"/>
          <p:cNvGrpSpPr/>
          <p:nvPr/>
        </p:nvGrpSpPr>
        <p:grpSpPr>
          <a:xfrm>
            <a:off x="1668296" y="6380146"/>
            <a:ext cx="8837344" cy="5104676"/>
            <a:chOff x="0" y="0"/>
            <a:chExt cx="8837342" cy="5104675"/>
          </a:xfrm>
        </p:grpSpPr>
        <p:sp>
          <p:nvSpPr>
            <p:cNvPr id="239" name="Rectangle"/>
            <p:cNvSpPr/>
            <p:nvPr/>
          </p:nvSpPr>
          <p:spPr>
            <a:xfrm>
              <a:off x="0" y="0"/>
              <a:ext cx="8837343" cy="5104676"/>
            </a:xfrm>
            <a:prstGeom prst="rect">
              <a:avLst/>
            </a:prstGeom>
            <a:solidFill>
              <a:schemeClr val="accent1"/>
            </a:solidFill>
            <a:ln w="50800" cap="flat">
              <a:solidFill>
                <a:srgbClr val="FF2600"/>
              </a:solidFill>
              <a:prstDash val="solid"/>
              <a:bevel/>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0" name="User interface"/>
            <p:cNvSpPr/>
            <p:nvPr/>
          </p:nvSpPr>
          <p:spPr>
            <a:xfrm>
              <a:off x="114991" y="244675"/>
              <a:ext cx="8614436" cy="1572611"/>
            </a:xfrm>
            <a:prstGeom prst="rect">
              <a:avLst/>
            </a:prstGeom>
            <a:solidFill>
              <a:srgbClr val="005493"/>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User interface</a:t>
              </a:r>
            </a:p>
          </p:txBody>
        </p:sp>
        <p:sp>
          <p:nvSpPr>
            <p:cNvPr id="241" name="Information model"/>
            <p:cNvSpPr/>
            <p:nvPr/>
          </p:nvSpPr>
          <p:spPr>
            <a:xfrm>
              <a:off x="114991" y="1794825"/>
              <a:ext cx="8614436" cy="1572611"/>
            </a:xfrm>
            <a:prstGeom prst="rect">
              <a:avLst/>
            </a:prstGeom>
            <a:solidFill>
              <a:srgbClr val="00882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Information model</a:t>
              </a:r>
            </a:p>
          </p:txBody>
        </p:sp>
        <p:sp>
          <p:nvSpPr>
            <p:cNvPr id="242" name="Database"/>
            <p:cNvSpPr/>
            <p:nvPr/>
          </p:nvSpPr>
          <p:spPr>
            <a:xfrm>
              <a:off x="114991" y="3350555"/>
              <a:ext cx="8614436" cy="1572611"/>
            </a:xfrm>
            <a:prstGeom prst="rect">
              <a:avLst/>
            </a:prstGeom>
            <a:solidFill>
              <a:srgbClr val="9437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Database</a:t>
              </a:r>
            </a:p>
          </p:txBody>
        </p:sp>
        <p:pic>
          <p:nvPicPr>
            <p:cNvPr id="243" name="Image" descr="Image"/>
            <p:cNvPicPr>
              <a:picLocks noChangeAspect="1"/>
            </p:cNvPicPr>
            <p:nvPr/>
          </p:nvPicPr>
          <p:blipFill>
            <a:blip r:embed="rId3">
              <a:extLst/>
            </a:blip>
            <a:stretch>
              <a:fillRect/>
            </a:stretch>
          </p:blipFill>
          <p:spPr>
            <a:xfrm>
              <a:off x="7079591" y="3550678"/>
              <a:ext cx="1455683" cy="1172363"/>
            </a:xfrm>
            <a:prstGeom prst="rect">
              <a:avLst/>
            </a:prstGeom>
            <a:ln w="12700" cap="flat">
              <a:noFill/>
              <a:miter lim="400000"/>
            </a:ln>
            <a:effectLst/>
          </p:spPr>
        </p:pic>
        <p:pic>
          <p:nvPicPr>
            <p:cNvPr id="244" name="Image" descr="Image"/>
            <p:cNvPicPr>
              <a:picLocks noChangeAspect="1"/>
            </p:cNvPicPr>
            <p:nvPr/>
          </p:nvPicPr>
          <p:blipFill>
            <a:blip r:embed="rId4">
              <a:extLst/>
            </a:blip>
            <a:stretch>
              <a:fillRect/>
            </a:stretch>
          </p:blipFill>
          <p:spPr>
            <a:xfrm>
              <a:off x="7848184" y="528095"/>
              <a:ext cx="564530" cy="1005770"/>
            </a:xfrm>
            <a:prstGeom prst="rect">
              <a:avLst/>
            </a:prstGeom>
            <a:ln w="12700" cap="flat">
              <a:noFill/>
              <a:miter lim="400000"/>
            </a:ln>
            <a:effectLst/>
          </p:spPr>
        </p:pic>
        <p:pic>
          <p:nvPicPr>
            <p:cNvPr id="245" name="Image" descr="Image"/>
            <p:cNvPicPr>
              <a:picLocks noChangeAspect="1"/>
            </p:cNvPicPr>
            <p:nvPr/>
          </p:nvPicPr>
          <p:blipFill>
            <a:blip r:embed="rId5">
              <a:extLst/>
            </a:blip>
            <a:stretch>
              <a:fillRect/>
            </a:stretch>
          </p:blipFill>
          <p:spPr>
            <a:xfrm>
              <a:off x="7096648" y="2203801"/>
              <a:ext cx="1421568" cy="754660"/>
            </a:xfrm>
            <a:prstGeom prst="rect">
              <a:avLst/>
            </a:prstGeom>
            <a:ln w="12700" cap="flat">
              <a:noFill/>
              <a:miter lim="400000"/>
            </a:ln>
            <a:effectLst/>
          </p:spPr>
        </p:pic>
      </p:grpSp>
      <p:pic>
        <p:nvPicPr>
          <p:cNvPr id="247" name="Image" descr="Image"/>
          <p:cNvPicPr>
            <a:picLocks noChangeAspect="1"/>
          </p:cNvPicPr>
          <p:nvPr/>
        </p:nvPicPr>
        <p:blipFill>
          <a:blip r:embed="rId6">
            <a:extLst/>
          </a:blip>
          <a:stretch>
            <a:fillRect/>
          </a:stretch>
        </p:blipFill>
        <p:spPr>
          <a:xfrm>
            <a:off x="958536" y="2771819"/>
            <a:ext cx="3064566" cy="3064566"/>
          </a:xfrm>
          <a:prstGeom prst="rect">
            <a:avLst/>
          </a:prstGeom>
          <a:ln w="25400">
            <a:miter lim="400000"/>
          </a:ln>
          <a:effectLst>
            <a:reflection blurRad="0" stA="50000" stPos="0" endA="0" endPos="40000" dist="0" dir="5400000" fadeDir="5400000" sx="100000" sy="-100000" kx="0" ky="0" algn="bl" rotWithShape="0"/>
          </a:effectLst>
        </p:spPr>
      </p:pic>
      <p:pic>
        <p:nvPicPr>
          <p:cNvPr id="248" name="Image" descr="Image"/>
          <p:cNvPicPr>
            <a:picLocks noChangeAspect="1"/>
          </p:cNvPicPr>
          <p:nvPr/>
        </p:nvPicPr>
        <p:blipFill>
          <a:blip r:embed="rId7">
            <a:extLst/>
          </a:blip>
          <a:stretch>
            <a:fillRect/>
          </a:stretch>
        </p:blipFill>
        <p:spPr>
          <a:xfrm>
            <a:off x="5799003" y="4463037"/>
            <a:ext cx="2231690" cy="1373348"/>
          </a:xfrm>
          <a:prstGeom prst="rect">
            <a:avLst/>
          </a:prstGeom>
          <a:ln w="12700">
            <a:miter lim="400000"/>
          </a:ln>
        </p:spPr>
      </p:pic>
      <p:pic>
        <p:nvPicPr>
          <p:cNvPr id="249" name="Image" descr="Image"/>
          <p:cNvPicPr>
            <a:picLocks noChangeAspect="1"/>
          </p:cNvPicPr>
          <p:nvPr/>
        </p:nvPicPr>
        <p:blipFill>
          <a:blip r:embed="rId8">
            <a:extLst/>
          </a:blip>
          <a:stretch>
            <a:fillRect/>
          </a:stretch>
        </p:blipFill>
        <p:spPr>
          <a:xfrm>
            <a:off x="4890317" y="2776275"/>
            <a:ext cx="7988301" cy="1143001"/>
          </a:xfrm>
          <a:prstGeom prst="rect">
            <a:avLst/>
          </a:prstGeom>
          <a:ln w="12700">
            <a:miter lim="400000"/>
          </a:ln>
        </p:spPr>
      </p:pic>
      <p:pic>
        <p:nvPicPr>
          <p:cNvPr id="250" name="Image" descr="Image"/>
          <p:cNvPicPr>
            <a:picLocks noChangeAspect="1"/>
          </p:cNvPicPr>
          <p:nvPr/>
        </p:nvPicPr>
        <p:blipFill>
          <a:blip r:embed="rId9">
            <a:extLst/>
          </a:blip>
          <a:stretch>
            <a:fillRect/>
          </a:stretch>
        </p:blipFill>
        <p:spPr>
          <a:xfrm>
            <a:off x="575083" y="11835442"/>
            <a:ext cx="2470606" cy="933341"/>
          </a:xfrm>
          <a:prstGeom prst="rect">
            <a:avLst/>
          </a:prstGeom>
          <a:ln w="12700">
            <a:miter lim="400000"/>
          </a:ln>
        </p:spPr>
      </p:pic>
      <p:sp>
        <p:nvSpPr>
          <p:cNvPr id="251" name="with the patient at the heart"/>
          <p:cNvSpPr txBox="1"/>
          <p:nvPr/>
        </p:nvSpPr>
        <p:spPr>
          <a:xfrm>
            <a:off x="670705" y="12520237"/>
            <a:ext cx="3640228" cy="11039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300">
                <a:solidFill>
                  <a:srgbClr val="BA122B"/>
                </a:solidFill>
                <a:latin typeface="Calibri Light"/>
                <a:ea typeface="Calibri Light"/>
                <a:cs typeface="Calibri Light"/>
                <a:sym typeface="Calibri Light"/>
              </a:defRPr>
            </a:pPr>
          </a:p>
          <a:p>
            <a:pPr algn="l" defTabSz="457200">
              <a:lnSpc>
                <a:spcPts val="3600"/>
              </a:lnSpc>
              <a:defRPr b="0" sz="2300">
                <a:solidFill>
                  <a:srgbClr val="BA122B"/>
                </a:solidFill>
                <a:latin typeface="Calibri Light"/>
                <a:ea typeface="Calibri Light"/>
                <a:cs typeface="Calibri Light"/>
                <a:sym typeface="Calibri Light"/>
              </a:defRPr>
            </a:pPr>
            <a:r>
              <a:t>with the patient at the heart</a:t>
            </a:r>
            <a:endParaRPr>
              <a:solidFill>
                <a:srgbClr val="3F4A4F"/>
              </a:solidFill>
            </a:endParaRPr>
          </a:p>
        </p:txBody>
      </p:sp>
      <p:pic>
        <p:nvPicPr>
          <p:cNvPr id="252" name="Image" descr="Image"/>
          <p:cNvPicPr>
            <a:picLocks noChangeAspect="1"/>
          </p:cNvPicPr>
          <p:nvPr/>
        </p:nvPicPr>
        <p:blipFill>
          <a:blip r:embed="rId10">
            <a:extLst/>
          </a:blip>
          <a:stretch>
            <a:fillRect/>
          </a:stretch>
        </p:blipFill>
        <p:spPr>
          <a:xfrm>
            <a:off x="8862294" y="11879892"/>
            <a:ext cx="3640228" cy="118802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B. Best of Breed - ‘interoperability’"/>
          <p:cNvSpPr txBox="1"/>
          <p:nvPr>
            <p:ph type="body" idx="21"/>
          </p:nvPr>
        </p:nvSpPr>
        <p:spPr>
          <a:xfrm>
            <a:off x="408286" y="391090"/>
            <a:ext cx="16729263" cy="1975903"/>
          </a:xfrm>
          <a:prstGeom prst="rect">
            <a:avLst/>
          </a:prstGeom>
          <a:extLst>
            <a:ext uri="{C572A759-6A51-4108-AA02-DFA0A04FC94B}">
              <ma14:wrappingTextBoxFlag xmlns:ma14="http://schemas.microsoft.com/office/mac/drawingml/2011/main" val="1"/>
            </a:ext>
          </a:extLst>
        </p:spPr>
        <p:txBody>
          <a:bodyPr/>
          <a:lstStyle>
            <a:lvl1pPr marL="0" indent="0" defTabSz="602615">
              <a:spcBef>
                <a:spcPts val="0"/>
              </a:spcBef>
              <a:buSzTx/>
              <a:buNone/>
              <a:defRPr sz="8176">
                <a:latin typeface="+mn-lt"/>
                <a:ea typeface="+mn-ea"/>
                <a:cs typeface="+mn-cs"/>
                <a:sym typeface="Helvetica Neue Medium"/>
              </a:defRPr>
            </a:lvl1pPr>
          </a:lstStyle>
          <a:p>
            <a:pPr/>
            <a:r>
              <a:t>B. Best of Breed - ‘interoperability’ </a:t>
            </a:r>
          </a:p>
        </p:txBody>
      </p:sp>
      <p:grpSp>
        <p:nvGrpSpPr>
          <p:cNvPr id="257" name="Group"/>
          <p:cNvGrpSpPr/>
          <p:nvPr/>
        </p:nvGrpSpPr>
        <p:grpSpPr>
          <a:xfrm>
            <a:off x="5006765" y="10156022"/>
            <a:ext cx="2220368" cy="1633291"/>
            <a:chOff x="0" y="0"/>
            <a:chExt cx="2220366" cy="1633290"/>
          </a:xfrm>
        </p:grpSpPr>
        <p:pic>
          <p:nvPicPr>
            <p:cNvPr id="255" name="Image" descr="Image"/>
            <p:cNvPicPr>
              <a:picLocks noChangeAspect="1"/>
            </p:cNvPicPr>
            <p:nvPr/>
          </p:nvPicPr>
          <p:blipFill>
            <a:blip r:embed="rId2">
              <a:extLst/>
            </a:blip>
            <a:stretch>
              <a:fillRect/>
            </a:stretch>
          </p:blipFill>
          <p:spPr>
            <a:xfrm>
              <a:off x="1077906" y="88304"/>
              <a:ext cx="1142461" cy="1544987"/>
            </a:xfrm>
            <a:prstGeom prst="rect">
              <a:avLst/>
            </a:prstGeom>
            <a:ln w="12700" cap="flat">
              <a:noFill/>
              <a:miter lim="400000"/>
            </a:ln>
            <a:effectLst/>
          </p:spPr>
        </p:pic>
        <p:pic>
          <p:nvPicPr>
            <p:cNvPr id="256" name="Image" descr="Image"/>
            <p:cNvPicPr>
              <a:picLocks noChangeAspect="1"/>
            </p:cNvPicPr>
            <p:nvPr/>
          </p:nvPicPr>
          <p:blipFill>
            <a:blip r:embed="rId3">
              <a:extLst/>
            </a:blip>
            <a:srcRect l="0" t="0" r="0" b="0"/>
            <a:stretch>
              <a:fillRect/>
            </a:stretch>
          </p:blipFill>
          <p:spPr>
            <a:xfrm>
              <a:off x="0" y="0"/>
              <a:ext cx="1458184" cy="1545140"/>
            </a:xfrm>
            <a:prstGeom prst="rect">
              <a:avLst/>
            </a:prstGeom>
            <a:ln w="12700" cap="flat">
              <a:noFill/>
              <a:miter lim="400000"/>
            </a:ln>
            <a:effectLst/>
          </p:spPr>
        </p:pic>
      </p:grpSp>
      <p:grpSp>
        <p:nvGrpSpPr>
          <p:cNvPr id="260" name="Group"/>
          <p:cNvGrpSpPr/>
          <p:nvPr/>
        </p:nvGrpSpPr>
        <p:grpSpPr>
          <a:xfrm>
            <a:off x="17298354" y="10279813"/>
            <a:ext cx="2112259" cy="1553767"/>
            <a:chOff x="0" y="0"/>
            <a:chExt cx="2112257" cy="1553765"/>
          </a:xfrm>
        </p:grpSpPr>
        <p:pic>
          <p:nvPicPr>
            <p:cNvPr id="258" name="Image" descr="Image"/>
            <p:cNvPicPr>
              <a:picLocks noChangeAspect="1"/>
            </p:cNvPicPr>
            <p:nvPr/>
          </p:nvPicPr>
          <p:blipFill>
            <a:blip r:embed="rId2">
              <a:extLst/>
            </a:blip>
            <a:stretch>
              <a:fillRect/>
            </a:stretch>
          </p:blipFill>
          <p:spPr>
            <a:xfrm>
              <a:off x="1025423" y="84004"/>
              <a:ext cx="1086835" cy="1469762"/>
            </a:xfrm>
            <a:prstGeom prst="rect">
              <a:avLst/>
            </a:prstGeom>
            <a:ln w="12700" cap="flat">
              <a:noFill/>
              <a:miter lim="400000"/>
            </a:ln>
            <a:effectLst/>
          </p:spPr>
        </p:pic>
        <p:pic>
          <p:nvPicPr>
            <p:cNvPr id="259" name="Image" descr="Image"/>
            <p:cNvPicPr>
              <a:picLocks noChangeAspect="1"/>
            </p:cNvPicPr>
            <p:nvPr/>
          </p:nvPicPr>
          <p:blipFill>
            <a:blip r:embed="rId3">
              <a:extLst/>
            </a:blip>
            <a:srcRect l="0" t="0" r="0" b="0"/>
            <a:stretch>
              <a:fillRect/>
            </a:stretch>
          </p:blipFill>
          <p:spPr>
            <a:xfrm>
              <a:off x="0" y="0"/>
              <a:ext cx="1387185" cy="1469908"/>
            </a:xfrm>
            <a:prstGeom prst="rect">
              <a:avLst/>
            </a:prstGeom>
            <a:ln w="12700" cap="flat">
              <a:noFill/>
              <a:miter lim="400000"/>
            </a:ln>
            <a:effectLst/>
          </p:spPr>
        </p:pic>
      </p:grpSp>
      <p:grpSp>
        <p:nvGrpSpPr>
          <p:cNvPr id="263" name="Group"/>
          <p:cNvGrpSpPr/>
          <p:nvPr/>
        </p:nvGrpSpPr>
        <p:grpSpPr>
          <a:xfrm flipH="1">
            <a:off x="11451145" y="10279813"/>
            <a:ext cx="2018074" cy="1553766"/>
            <a:chOff x="0" y="0"/>
            <a:chExt cx="2018073" cy="1553765"/>
          </a:xfrm>
        </p:grpSpPr>
        <p:pic>
          <p:nvPicPr>
            <p:cNvPr id="261" name="Image" descr="Image"/>
            <p:cNvPicPr>
              <a:picLocks noChangeAspect="1"/>
            </p:cNvPicPr>
            <p:nvPr/>
          </p:nvPicPr>
          <p:blipFill>
            <a:blip r:embed="rId2">
              <a:extLst/>
            </a:blip>
            <a:stretch>
              <a:fillRect/>
            </a:stretch>
          </p:blipFill>
          <p:spPr>
            <a:xfrm>
              <a:off x="963755" y="127976"/>
              <a:ext cx="1054319" cy="1425790"/>
            </a:xfrm>
            <a:prstGeom prst="rect">
              <a:avLst/>
            </a:prstGeom>
            <a:ln w="12700" cap="flat">
              <a:noFill/>
              <a:miter lim="400000"/>
            </a:ln>
            <a:effectLst/>
          </p:spPr>
        </p:pic>
        <p:pic>
          <p:nvPicPr>
            <p:cNvPr id="262" name="Image" descr="Image"/>
            <p:cNvPicPr>
              <a:picLocks noChangeAspect="1"/>
            </p:cNvPicPr>
            <p:nvPr/>
          </p:nvPicPr>
          <p:blipFill>
            <a:blip r:embed="rId3">
              <a:extLst/>
            </a:blip>
            <a:srcRect l="0" t="0" r="0" b="0"/>
            <a:stretch>
              <a:fillRect/>
            </a:stretch>
          </p:blipFill>
          <p:spPr>
            <a:xfrm>
              <a:off x="0" y="0"/>
              <a:ext cx="1345684" cy="1425931"/>
            </a:xfrm>
            <a:prstGeom prst="rect">
              <a:avLst/>
            </a:prstGeom>
            <a:ln w="12700" cap="flat">
              <a:noFill/>
              <a:miter lim="400000"/>
            </a:ln>
            <a:effectLst/>
          </p:spPr>
        </p:pic>
      </p:grpSp>
      <p:grpSp>
        <p:nvGrpSpPr>
          <p:cNvPr id="268" name="Group"/>
          <p:cNvGrpSpPr/>
          <p:nvPr/>
        </p:nvGrpSpPr>
        <p:grpSpPr>
          <a:xfrm>
            <a:off x="8728409" y="2702700"/>
            <a:ext cx="5092120" cy="2103576"/>
            <a:chOff x="0" y="0"/>
            <a:chExt cx="5092119" cy="2103575"/>
          </a:xfrm>
        </p:grpSpPr>
        <p:pic>
          <p:nvPicPr>
            <p:cNvPr id="264" name="Image" descr="Image"/>
            <p:cNvPicPr>
              <a:picLocks noChangeAspect="1"/>
            </p:cNvPicPr>
            <p:nvPr/>
          </p:nvPicPr>
          <p:blipFill>
            <a:blip r:embed="rId4">
              <a:extLst/>
            </a:blip>
            <a:stretch>
              <a:fillRect/>
            </a:stretch>
          </p:blipFill>
          <p:spPr>
            <a:xfrm>
              <a:off x="0" y="0"/>
              <a:ext cx="2375297" cy="964407"/>
            </a:xfrm>
            <a:prstGeom prst="rect">
              <a:avLst/>
            </a:prstGeom>
            <a:ln w="12700" cap="flat">
              <a:noFill/>
              <a:miter lim="400000"/>
            </a:ln>
            <a:effectLst/>
          </p:spPr>
        </p:pic>
        <p:grpSp>
          <p:nvGrpSpPr>
            <p:cNvPr id="267" name="Group"/>
            <p:cNvGrpSpPr/>
            <p:nvPr/>
          </p:nvGrpSpPr>
          <p:grpSpPr>
            <a:xfrm>
              <a:off x="2371426" y="206624"/>
              <a:ext cx="2720694" cy="1896952"/>
              <a:chOff x="0" y="0"/>
              <a:chExt cx="2720692" cy="1896951"/>
            </a:xfrm>
          </p:grpSpPr>
          <p:pic>
            <p:nvPicPr>
              <p:cNvPr id="265" name="Image" descr="Image"/>
              <p:cNvPicPr>
                <a:picLocks noChangeAspect="1"/>
              </p:cNvPicPr>
              <p:nvPr/>
            </p:nvPicPr>
            <p:blipFill>
              <a:blip r:embed="rId5">
                <a:extLst/>
              </a:blip>
              <a:stretch>
                <a:fillRect/>
              </a:stretch>
            </p:blipFill>
            <p:spPr>
              <a:xfrm>
                <a:off x="0" y="0"/>
                <a:ext cx="1532737" cy="1896952"/>
              </a:xfrm>
              <a:prstGeom prst="rect">
                <a:avLst/>
              </a:prstGeom>
              <a:ln w="12700" cap="flat">
                <a:noFill/>
                <a:miter lim="400000"/>
              </a:ln>
              <a:effectLst/>
            </p:spPr>
          </p:pic>
          <p:pic>
            <p:nvPicPr>
              <p:cNvPr id="266" name="Image" descr="Image"/>
              <p:cNvPicPr>
                <a:picLocks noChangeAspect="1"/>
              </p:cNvPicPr>
              <p:nvPr/>
            </p:nvPicPr>
            <p:blipFill>
              <a:blip r:embed="rId6">
                <a:extLst/>
              </a:blip>
              <a:stretch>
                <a:fillRect/>
              </a:stretch>
            </p:blipFill>
            <p:spPr>
              <a:xfrm>
                <a:off x="1102735" y="42908"/>
                <a:ext cx="1617958" cy="1617958"/>
              </a:xfrm>
              <a:prstGeom prst="rect">
                <a:avLst/>
              </a:prstGeom>
              <a:ln w="12700" cap="flat">
                <a:noFill/>
                <a:miter lim="400000"/>
              </a:ln>
              <a:effectLst/>
            </p:spPr>
          </p:pic>
        </p:grpSp>
      </p:grpSp>
      <p:pic>
        <p:nvPicPr>
          <p:cNvPr id="269" name="Image" descr="Image"/>
          <p:cNvPicPr>
            <a:picLocks noChangeAspect="1"/>
          </p:cNvPicPr>
          <p:nvPr/>
        </p:nvPicPr>
        <p:blipFill>
          <a:blip r:embed="rId7">
            <a:extLst/>
          </a:blip>
          <a:stretch>
            <a:fillRect/>
          </a:stretch>
        </p:blipFill>
        <p:spPr>
          <a:xfrm>
            <a:off x="9457813" y="3764778"/>
            <a:ext cx="1656696" cy="1240923"/>
          </a:xfrm>
          <a:prstGeom prst="rect">
            <a:avLst/>
          </a:prstGeom>
          <a:ln w="12700">
            <a:miter lim="400000"/>
          </a:ln>
        </p:spPr>
      </p:pic>
      <p:grpSp>
        <p:nvGrpSpPr>
          <p:cNvPr id="272" name="Group"/>
          <p:cNvGrpSpPr/>
          <p:nvPr/>
        </p:nvGrpSpPr>
        <p:grpSpPr>
          <a:xfrm>
            <a:off x="3368096" y="7776016"/>
            <a:ext cx="2874201" cy="2026263"/>
            <a:chOff x="0" y="0"/>
            <a:chExt cx="2874199" cy="2026261"/>
          </a:xfrm>
        </p:grpSpPr>
        <p:pic>
          <p:nvPicPr>
            <p:cNvPr id="270" name="Image" descr="Image"/>
            <p:cNvPicPr>
              <a:picLocks noChangeAspect="1"/>
            </p:cNvPicPr>
            <p:nvPr/>
          </p:nvPicPr>
          <p:blipFill>
            <a:blip r:embed="rId8">
              <a:extLst/>
            </a:blip>
            <a:stretch>
              <a:fillRect/>
            </a:stretch>
          </p:blipFill>
          <p:spPr>
            <a:xfrm>
              <a:off x="1466077" y="0"/>
              <a:ext cx="1408123" cy="1896952"/>
            </a:xfrm>
            <a:prstGeom prst="rect">
              <a:avLst/>
            </a:prstGeom>
            <a:ln w="12700" cap="flat">
              <a:noFill/>
              <a:miter lim="400000"/>
            </a:ln>
            <a:effectLst/>
          </p:spPr>
        </p:pic>
        <p:pic>
          <p:nvPicPr>
            <p:cNvPr id="271" name="Image" descr="Image"/>
            <p:cNvPicPr>
              <a:picLocks noChangeAspect="1"/>
            </p:cNvPicPr>
            <p:nvPr/>
          </p:nvPicPr>
          <p:blipFill>
            <a:blip r:embed="rId9">
              <a:extLst/>
            </a:blip>
            <a:stretch>
              <a:fillRect/>
            </a:stretch>
          </p:blipFill>
          <p:spPr>
            <a:xfrm>
              <a:off x="0" y="1634259"/>
              <a:ext cx="1034074" cy="392003"/>
            </a:xfrm>
            <a:prstGeom prst="rect">
              <a:avLst/>
            </a:prstGeom>
            <a:ln w="12700" cap="flat">
              <a:noFill/>
              <a:miter lim="400000"/>
            </a:ln>
            <a:effectLst/>
          </p:spPr>
        </p:pic>
      </p:grpSp>
      <p:grpSp>
        <p:nvGrpSpPr>
          <p:cNvPr id="275" name="Group"/>
          <p:cNvGrpSpPr/>
          <p:nvPr/>
        </p:nvGrpSpPr>
        <p:grpSpPr>
          <a:xfrm>
            <a:off x="9114578" y="7629637"/>
            <a:ext cx="4788765" cy="2431498"/>
            <a:chOff x="0" y="0"/>
            <a:chExt cx="4788763" cy="2431497"/>
          </a:xfrm>
        </p:grpSpPr>
        <p:pic>
          <p:nvPicPr>
            <p:cNvPr id="273" name="Image" descr="Image"/>
            <p:cNvPicPr>
              <a:picLocks noChangeAspect="1"/>
            </p:cNvPicPr>
            <p:nvPr/>
          </p:nvPicPr>
          <p:blipFill>
            <a:blip r:embed="rId10">
              <a:extLst/>
            </a:blip>
            <a:stretch>
              <a:fillRect/>
            </a:stretch>
          </p:blipFill>
          <p:spPr>
            <a:xfrm>
              <a:off x="2094710" y="0"/>
              <a:ext cx="2694054" cy="2431498"/>
            </a:xfrm>
            <a:prstGeom prst="rect">
              <a:avLst/>
            </a:prstGeom>
            <a:ln w="12700" cap="flat">
              <a:noFill/>
              <a:miter lim="400000"/>
            </a:ln>
            <a:effectLst/>
          </p:spPr>
        </p:pic>
        <p:pic>
          <p:nvPicPr>
            <p:cNvPr id="274" name="Image" descr="Image"/>
            <p:cNvPicPr>
              <a:picLocks noChangeAspect="1"/>
            </p:cNvPicPr>
            <p:nvPr/>
          </p:nvPicPr>
          <p:blipFill>
            <a:blip r:embed="rId11">
              <a:extLst/>
            </a:blip>
            <a:srcRect l="0" t="29309" r="0" b="37465"/>
            <a:stretch>
              <a:fillRect/>
            </a:stretch>
          </p:blipFill>
          <p:spPr>
            <a:xfrm>
              <a:off x="0" y="1422170"/>
              <a:ext cx="2342774" cy="583788"/>
            </a:xfrm>
            <a:prstGeom prst="rect">
              <a:avLst/>
            </a:prstGeom>
            <a:ln w="12700" cap="flat">
              <a:noFill/>
              <a:miter lim="400000"/>
            </a:ln>
            <a:effectLst/>
          </p:spPr>
        </p:pic>
      </p:grpSp>
      <p:grpSp>
        <p:nvGrpSpPr>
          <p:cNvPr id="278" name="Group"/>
          <p:cNvGrpSpPr/>
          <p:nvPr/>
        </p:nvGrpSpPr>
        <p:grpSpPr>
          <a:xfrm>
            <a:off x="15846693" y="7857435"/>
            <a:ext cx="4231737" cy="1975903"/>
            <a:chOff x="0" y="0"/>
            <a:chExt cx="4231735" cy="1975901"/>
          </a:xfrm>
        </p:grpSpPr>
        <p:pic>
          <p:nvPicPr>
            <p:cNvPr id="276" name="Image" descr="Image"/>
            <p:cNvPicPr>
              <a:picLocks noChangeAspect="1"/>
            </p:cNvPicPr>
            <p:nvPr/>
          </p:nvPicPr>
          <p:blipFill>
            <a:blip r:embed="rId12">
              <a:extLst/>
            </a:blip>
            <a:stretch>
              <a:fillRect/>
            </a:stretch>
          </p:blipFill>
          <p:spPr>
            <a:xfrm>
              <a:off x="2255834" y="0"/>
              <a:ext cx="1975902" cy="1975902"/>
            </a:xfrm>
            <a:prstGeom prst="rect">
              <a:avLst/>
            </a:prstGeom>
            <a:ln w="12700" cap="flat">
              <a:noFill/>
              <a:miter lim="400000"/>
            </a:ln>
            <a:effectLst/>
          </p:spPr>
        </p:pic>
        <p:pic>
          <p:nvPicPr>
            <p:cNvPr id="277" name="Image" descr="Image"/>
            <p:cNvPicPr>
              <a:picLocks noChangeAspect="1"/>
            </p:cNvPicPr>
            <p:nvPr/>
          </p:nvPicPr>
          <p:blipFill>
            <a:blip r:embed="rId13">
              <a:extLst/>
            </a:blip>
            <a:srcRect l="0" t="40588" r="0" b="40588"/>
            <a:stretch>
              <a:fillRect/>
            </a:stretch>
          </p:blipFill>
          <p:spPr>
            <a:xfrm>
              <a:off x="0" y="1265809"/>
              <a:ext cx="2342839" cy="440992"/>
            </a:xfrm>
            <a:prstGeom prst="rect">
              <a:avLst/>
            </a:prstGeom>
            <a:ln w="12700" cap="flat">
              <a:noFill/>
              <a:miter lim="400000"/>
            </a:ln>
            <a:effectLst/>
          </p:spPr>
        </p:pic>
      </p:grpSp>
      <p:grpSp>
        <p:nvGrpSpPr>
          <p:cNvPr id="284" name="Group"/>
          <p:cNvGrpSpPr/>
          <p:nvPr/>
        </p:nvGrpSpPr>
        <p:grpSpPr>
          <a:xfrm>
            <a:off x="10378754" y="5410770"/>
            <a:ext cx="2576307" cy="2063300"/>
            <a:chOff x="0" y="-50800"/>
            <a:chExt cx="2576306" cy="2063299"/>
          </a:xfrm>
        </p:grpSpPr>
        <p:grpSp>
          <p:nvGrpSpPr>
            <p:cNvPr id="281" name="Group"/>
            <p:cNvGrpSpPr/>
            <p:nvPr/>
          </p:nvGrpSpPr>
          <p:grpSpPr>
            <a:xfrm>
              <a:off x="-1" y="259970"/>
              <a:ext cx="2137476" cy="1696641"/>
              <a:chOff x="0" y="0"/>
              <a:chExt cx="2137474" cy="1696640"/>
            </a:xfrm>
          </p:grpSpPr>
          <p:pic>
            <p:nvPicPr>
              <p:cNvPr id="279" name="Image" descr="Image"/>
              <p:cNvPicPr>
                <a:picLocks noChangeAspect="1"/>
              </p:cNvPicPr>
              <p:nvPr/>
            </p:nvPicPr>
            <p:blipFill>
              <a:blip r:embed="rId5">
                <a:extLst/>
              </a:blip>
              <a:stretch>
                <a:fillRect/>
              </a:stretch>
            </p:blipFill>
            <p:spPr>
              <a:xfrm>
                <a:off x="0" y="150302"/>
                <a:ext cx="1249442" cy="1546339"/>
              </a:xfrm>
              <a:prstGeom prst="rect">
                <a:avLst/>
              </a:prstGeom>
              <a:ln w="12700" cap="flat">
                <a:noFill/>
                <a:miter lim="400000"/>
              </a:ln>
              <a:effectLst/>
            </p:spPr>
          </p:pic>
          <p:pic>
            <p:nvPicPr>
              <p:cNvPr id="280" name="Image" descr="Image"/>
              <p:cNvPicPr>
                <a:picLocks noChangeAspect="1"/>
              </p:cNvPicPr>
              <p:nvPr/>
            </p:nvPicPr>
            <p:blipFill>
              <a:blip r:embed="rId6">
                <a:extLst/>
              </a:blip>
              <a:stretch>
                <a:fillRect/>
              </a:stretch>
            </p:blipFill>
            <p:spPr>
              <a:xfrm>
                <a:off x="818564" y="0"/>
                <a:ext cx="1318911" cy="1318911"/>
              </a:xfrm>
              <a:prstGeom prst="rect">
                <a:avLst/>
              </a:prstGeom>
              <a:ln w="12700" cap="flat">
                <a:noFill/>
                <a:miter lim="400000"/>
              </a:ln>
              <a:effectLst/>
            </p:spPr>
          </p:pic>
        </p:grpSp>
        <p:pic>
          <p:nvPicPr>
            <p:cNvPr id="282" name="Line Line" descr="Line Line"/>
            <p:cNvPicPr>
              <a:picLocks noChangeAspect="0"/>
            </p:cNvPicPr>
            <p:nvPr/>
          </p:nvPicPr>
          <p:blipFill>
            <a:blip r:embed="rId14">
              <a:extLst/>
            </a:blip>
            <a:stretch>
              <a:fillRect/>
            </a:stretch>
          </p:blipFill>
          <p:spPr>
            <a:xfrm rot="16200000">
              <a:off x="1315379" y="751572"/>
              <a:ext cx="2063301" cy="458555"/>
            </a:xfrm>
            <a:prstGeom prst="rect">
              <a:avLst/>
            </a:prstGeom>
            <a:effectLst/>
          </p:spPr>
        </p:pic>
      </p:grpSp>
      <p:grpSp>
        <p:nvGrpSpPr>
          <p:cNvPr id="290" name="Group"/>
          <p:cNvGrpSpPr/>
          <p:nvPr/>
        </p:nvGrpSpPr>
        <p:grpSpPr>
          <a:xfrm>
            <a:off x="4973321" y="4662186"/>
            <a:ext cx="4240461" cy="2298168"/>
            <a:chOff x="0" y="0"/>
            <a:chExt cx="4240460" cy="2298166"/>
          </a:xfrm>
        </p:grpSpPr>
        <p:grpSp>
          <p:nvGrpSpPr>
            <p:cNvPr id="287" name="Group"/>
            <p:cNvGrpSpPr/>
            <p:nvPr/>
          </p:nvGrpSpPr>
          <p:grpSpPr>
            <a:xfrm>
              <a:off x="-1" y="-1"/>
              <a:ext cx="2161289" cy="1553767"/>
              <a:chOff x="0" y="0"/>
              <a:chExt cx="2161287" cy="1553765"/>
            </a:xfrm>
          </p:grpSpPr>
          <p:pic>
            <p:nvPicPr>
              <p:cNvPr id="285" name="Image" descr="Image"/>
              <p:cNvPicPr>
                <a:picLocks noChangeAspect="1"/>
              </p:cNvPicPr>
              <p:nvPr/>
            </p:nvPicPr>
            <p:blipFill>
              <a:blip r:embed="rId5">
                <a:extLst/>
              </a:blip>
              <a:stretch>
                <a:fillRect/>
              </a:stretch>
            </p:blipFill>
            <p:spPr>
              <a:xfrm>
                <a:off x="0" y="7427"/>
                <a:ext cx="1249442" cy="1546339"/>
              </a:xfrm>
              <a:prstGeom prst="rect">
                <a:avLst/>
              </a:prstGeom>
              <a:ln w="12700" cap="flat">
                <a:noFill/>
                <a:miter lim="400000"/>
              </a:ln>
              <a:effectLst/>
            </p:spPr>
          </p:pic>
          <p:pic>
            <p:nvPicPr>
              <p:cNvPr id="286" name="Image" descr="Image"/>
              <p:cNvPicPr>
                <a:picLocks noChangeAspect="1"/>
              </p:cNvPicPr>
              <p:nvPr/>
            </p:nvPicPr>
            <p:blipFill>
              <a:blip r:embed="rId6">
                <a:extLst/>
              </a:blip>
              <a:stretch>
                <a:fillRect/>
              </a:stretch>
            </p:blipFill>
            <p:spPr>
              <a:xfrm>
                <a:off x="842376" y="0"/>
                <a:ext cx="1318912" cy="1318911"/>
              </a:xfrm>
              <a:prstGeom prst="rect">
                <a:avLst/>
              </a:prstGeom>
              <a:ln w="12700" cap="flat">
                <a:noFill/>
                <a:miter lim="400000"/>
              </a:ln>
              <a:effectLst/>
            </p:spPr>
          </p:pic>
        </p:grpSp>
        <p:pic>
          <p:nvPicPr>
            <p:cNvPr id="288" name="Line Line" descr="Line Line"/>
            <p:cNvPicPr>
              <a:picLocks noChangeAspect="0"/>
            </p:cNvPicPr>
            <p:nvPr/>
          </p:nvPicPr>
          <p:blipFill>
            <a:blip r:embed="rId15">
              <a:extLst/>
            </a:blip>
            <a:stretch>
              <a:fillRect/>
            </a:stretch>
          </p:blipFill>
          <p:spPr>
            <a:xfrm rot="8869636">
              <a:off x="1437689" y="1101769"/>
              <a:ext cx="2903618" cy="458555"/>
            </a:xfrm>
            <a:prstGeom prst="rect">
              <a:avLst/>
            </a:prstGeom>
            <a:effectLst/>
          </p:spPr>
        </p:pic>
      </p:grpSp>
      <p:grpSp>
        <p:nvGrpSpPr>
          <p:cNvPr id="294" name="Group"/>
          <p:cNvGrpSpPr/>
          <p:nvPr/>
        </p:nvGrpSpPr>
        <p:grpSpPr>
          <a:xfrm>
            <a:off x="14569125" y="3796550"/>
            <a:ext cx="6049655" cy="4404160"/>
            <a:chOff x="-202242" y="0"/>
            <a:chExt cx="6049654" cy="4404159"/>
          </a:xfrm>
        </p:grpSpPr>
        <p:pic>
          <p:nvPicPr>
            <p:cNvPr id="291" name="Line Line" descr="Line Line"/>
            <p:cNvPicPr>
              <a:picLocks noChangeAspect="0"/>
            </p:cNvPicPr>
            <p:nvPr/>
          </p:nvPicPr>
          <p:blipFill>
            <a:blip r:embed="rId16">
              <a:extLst/>
            </a:blip>
            <a:stretch>
              <a:fillRect/>
            </a:stretch>
          </p:blipFill>
          <p:spPr>
            <a:xfrm rot="13617539">
              <a:off x="-678635" y="2535932"/>
              <a:ext cx="4056733" cy="458556"/>
            </a:xfrm>
            <a:prstGeom prst="rect">
              <a:avLst/>
            </a:prstGeom>
            <a:effectLst/>
          </p:spPr>
        </p:pic>
        <p:pic>
          <p:nvPicPr>
            <p:cNvPr id="293" name="Image" descr="Image"/>
            <p:cNvPicPr>
              <a:picLocks noChangeAspect="1"/>
            </p:cNvPicPr>
            <p:nvPr/>
          </p:nvPicPr>
          <p:blipFill>
            <a:blip r:embed="rId17">
              <a:extLst/>
            </a:blip>
            <a:stretch>
              <a:fillRect/>
            </a:stretch>
          </p:blipFill>
          <p:spPr>
            <a:xfrm>
              <a:off x="2021595" y="0"/>
              <a:ext cx="3825817" cy="286936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DBMS - ‘so 20th centu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693419">
              <a:spcBef>
                <a:spcPts val="0"/>
              </a:spcBef>
              <a:buSzTx/>
              <a:buNone/>
              <a:defRPr sz="9407">
                <a:latin typeface="+mn-lt"/>
                <a:ea typeface="+mn-ea"/>
                <a:cs typeface="+mn-cs"/>
                <a:sym typeface="Helvetica Neue Medium"/>
              </a:defRPr>
            </a:lvl1pPr>
          </a:lstStyle>
          <a:p>
            <a:pPr/>
            <a:r>
              <a:t>RDBMS - ‘so 20th century’?</a:t>
            </a:r>
          </a:p>
        </p:txBody>
      </p:sp>
      <p:pic>
        <p:nvPicPr>
          <p:cNvPr id="297" name="Image" descr="Image"/>
          <p:cNvPicPr>
            <a:picLocks noChangeAspect="1"/>
          </p:cNvPicPr>
          <p:nvPr/>
        </p:nvPicPr>
        <p:blipFill>
          <a:blip r:embed="rId2">
            <a:extLst/>
          </a:blip>
          <a:stretch>
            <a:fillRect/>
          </a:stretch>
        </p:blipFill>
        <p:spPr>
          <a:xfrm>
            <a:off x="3881714" y="2450382"/>
            <a:ext cx="14456179" cy="10546947"/>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oherent Platform - single ‘system’/ ‘multiple app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defTabSz="454025">
              <a:spcBef>
                <a:spcPts val="0"/>
              </a:spcBef>
              <a:buSzTx/>
              <a:buNone/>
              <a:defRPr sz="6160">
                <a:latin typeface="+mn-lt"/>
                <a:ea typeface="+mn-ea"/>
                <a:cs typeface="+mn-cs"/>
                <a:sym typeface="Helvetica Neue Medium"/>
              </a:defRPr>
            </a:lvl1pPr>
          </a:lstStyle>
          <a:p>
            <a:pPr/>
            <a:r>
              <a:t>Coherent Platform - single ‘system’/ ‘multiple apps’</a:t>
            </a:r>
          </a:p>
        </p:txBody>
      </p:sp>
      <p:pic>
        <p:nvPicPr>
          <p:cNvPr id="300" name="Image" descr="Image"/>
          <p:cNvPicPr>
            <a:picLocks noChangeAspect="1"/>
          </p:cNvPicPr>
          <p:nvPr/>
        </p:nvPicPr>
        <p:blipFill>
          <a:blip r:embed="rId2">
            <a:extLst/>
          </a:blip>
          <a:stretch>
            <a:fillRect/>
          </a:stretch>
        </p:blipFill>
        <p:spPr>
          <a:xfrm>
            <a:off x="14492103" y="2999836"/>
            <a:ext cx="7192588" cy="4666192"/>
          </a:xfrm>
          <a:prstGeom prst="rect">
            <a:avLst/>
          </a:prstGeom>
          <a:ln w="12700">
            <a:miter lim="400000"/>
          </a:ln>
        </p:spPr>
      </p:pic>
      <p:grpSp>
        <p:nvGrpSpPr>
          <p:cNvPr id="306" name="Group"/>
          <p:cNvGrpSpPr/>
          <p:nvPr/>
        </p:nvGrpSpPr>
        <p:grpSpPr>
          <a:xfrm>
            <a:off x="2343756" y="6261082"/>
            <a:ext cx="8017495" cy="3082543"/>
            <a:chOff x="0" y="0"/>
            <a:chExt cx="8017494" cy="3082541"/>
          </a:xfrm>
        </p:grpSpPr>
        <p:sp>
          <p:nvSpPr>
            <p:cNvPr id="301" name="Rectangle"/>
            <p:cNvSpPr/>
            <p:nvPr/>
          </p:nvSpPr>
          <p:spPr>
            <a:xfrm>
              <a:off x="0" y="0"/>
              <a:ext cx="8017495" cy="3082542"/>
            </a:xfrm>
            <a:prstGeom prst="rect">
              <a:avLst/>
            </a:prstGeom>
            <a:solidFill>
              <a:schemeClr val="accent1"/>
            </a:solidFill>
            <a:ln w="50800" cap="flat">
              <a:solidFill>
                <a:srgbClr val="FF2600"/>
              </a:solidFill>
              <a:prstDash val="solid"/>
              <a:bevel/>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2" name="Information model"/>
            <p:cNvSpPr/>
            <p:nvPr/>
          </p:nvSpPr>
          <p:spPr>
            <a:xfrm>
              <a:off x="104324" y="79749"/>
              <a:ext cx="7815266" cy="1426718"/>
            </a:xfrm>
            <a:prstGeom prst="rect">
              <a:avLst/>
            </a:prstGeom>
            <a:solidFill>
              <a:srgbClr val="00882B"/>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Information model</a:t>
              </a:r>
            </a:p>
          </p:txBody>
        </p:sp>
        <p:sp>
          <p:nvSpPr>
            <p:cNvPr id="303" name="Database"/>
            <p:cNvSpPr/>
            <p:nvPr/>
          </p:nvSpPr>
          <p:spPr>
            <a:xfrm>
              <a:off x="104324" y="1491151"/>
              <a:ext cx="7815266" cy="1426719"/>
            </a:xfrm>
            <a:prstGeom prst="rect">
              <a:avLst/>
            </a:prstGeom>
            <a:solidFill>
              <a:srgbClr val="9437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a:r>
                <a:t>Database</a:t>
              </a:r>
            </a:p>
          </p:txBody>
        </p:sp>
        <p:pic>
          <p:nvPicPr>
            <p:cNvPr id="304" name="Image" descr="Image"/>
            <p:cNvPicPr>
              <a:picLocks noChangeAspect="1"/>
            </p:cNvPicPr>
            <p:nvPr/>
          </p:nvPicPr>
          <p:blipFill>
            <a:blip r:embed="rId3">
              <a:extLst/>
            </a:blip>
            <a:stretch>
              <a:fillRect/>
            </a:stretch>
          </p:blipFill>
          <p:spPr>
            <a:xfrm>
              <a:off x="6422810" y="1672710"/>
              <a:ext cx="1320638" cy="1063601"/>
            </a:xfrm>
            <a:prstGeom prst="rect">
              <a:avLst/>
            </a:prstGeom>
            <a:ln w="12700" cap="flat">
              <a:noFill/>
              <a:miter lim="400000"/>
            </a:ln>
            <a:effectLst/>
          </p:spPr>
        </p:pic>
        <p:pic>
          <p:nvPicPr>
            <p:cNvPr id="305" name="Image" descr="Image"/>
            <p:cNvPicPr>
              <a:picLocks noChangeAspect="1"/>
            </p:cNvPicPr>
            <p:nvPr/>
          </p:nvPicPr>
          <p:blipFill>
            <a:blip r:embed="rId4">
              <a:extLst/>
            </a:blip>
            <a:stretch>
              <a:fillRect/>
            </a:stretch>
          </p:blipFill>
          <p:spPr>
            <a:xfrm>
              <a:off x="6438286" y="450783"/>
              <a:ext cx="1289687" cy="684649"/>
            </a:xfrm>
            <a:prstGeom prst="rect">
              <a:avLst/>
            </a:prstGeom>
            <a:ln w="12700" cap="flat">
              <a:noFill/>
              <a:miter lim="400000"/>
            </a:ln>
            <a:effectLst/>
          </p:spPr>
        </p:pic>
      </p:grpSp>
      <p:pic>
        <p:nvPicPr>
          <p:cNvPr id="307" name="Image" descr="Image"/>
          <p:cNvPicPr>
            <a:picLocks noChangeAspect="1"/>
          </p:cNvPicPr>
          <p:nvPr/>
        </p:nvPicPr>
        <p:blipFill>
          <a:blip r:embed="rId5">
            <a:extLst/>
          </a:blip>
          <a:stretch>
            <a:fillRect/>
          </a:stretch>
        </p:blipFill>
        <p:spPr>
          <a:xfrm>
            <a:off x="2149755" y="4209619"/>
            <a:ext cx="1119402" cy="1119402"/>
          </a:xfrm>
          <a:prstGeom prst="rect">
            <a:avLst/>
          </a:prstGeom>
          <a:ln w="12700">
            <a:miter lim="400000"/>
          </a:ln>
        </p:spPr>
      </p:pic>
      <p:pic>
        <p:nvPicPr>
          <p:cNvPr id="308" name="Image" descr="Image"/>
          <p:cNvPicPr>
            <a:picLocks noChangeAspect="1"/>
          </p:cNvPicPr>
          <p:nvPr/>
        </p:nvPicPr>
        <p:blipFill>
          <a:blip r:embed="rId6">
            <a:extLst/>
          </a:blip>
          <a:stretch>
            <a:fillRect/>
          </a:stretch>
        </p:blipFill>
        <p:spPr>
          <a:xfrm>
            <a:off x="1375904" y="9873778"/>
            <a:ext cx="1123040" cy="1123040"/>
          </a:xfrm>
          <a:prstGeom prst="rect">
            <a:avLst/>
          </a:prstGeom>
          <a:ln w="12700">
            <a:miter lim="400000"/>
          </a:ln>
        </p:spPr>
      </p:pic>
      <p:pic>
        <p:nvPicPr>
          <p:cNvPr id="309" name="Image" descr="Image"/>
          <p:cNvPicPr>
            <a:picLocks noChangeAspect="1"/>
          </p:cNvPicPr>
          <p:nvPr/>
        </p:nvPicPr>
        <p:blipFill>
          <a:blip r:embed="rId6">
            <a:extLst/>
          </a:blip>
          <a:stretch>
            <a:fillRect/>
          </a:stretch>
        </p:blipFill>
        <p:spPr>
          <a:xfrm>
            <a:off x="5790984" y="4771412"/>
            <a:ext cx="1123039" cy="1123040"/>
          </a:xfrm>
          <a:prstGeom prst="rect">
            <a:avLst/>
          </a:prstGeom>
          <a:ln w="12700">
            <a:miter lim="400000"/>
          </a:ln>
        </p:spPr>
      </p:pic>
      <p:pic>
        <p:nvPicPr>
          <p:cNvPr id="310" name="Image" descr="Image"/>
          <p:cNvPicPr>
            <a:picLocks noChangeAspect="1"/>
          </p:cNvPicPr>
          <p:nvPr/>
        </p:nvPicPr>
        <p:blipFill>
          <a:blip r:embed="rId7">
            <a:extLst/>
          </a:blip>
          <a:stretch>
            <a:fillRect/>
          </a:stretch>
        </p:blipFill>
        <p:spPr>
          <a:xfrm>
            <a:off x="10016603" y="4371322"/>
            <a:ext cx="795994" cy="795994"/>
          </a:xfrm>
          <a:prstGeom prst="rect">
            <a:avLst/>
          </a:prstGeom>
          <a:ln w="12700">
            <a:miter lim="400000"/>
          </a:ln>
        </p:spPr>
      </p:pic>
      <p:pic>
        <p:nvPicPr>
          <p:cNvPr id="311" name="Image" descr="Image"/>
          <p:cNvPicPr>
            <a:picLocks noChangeAspect="1"/>
          </p:cNvPicPr>
          <p:nvPr/>
        </p:nvPicPr>
        <p:blipFill>
          <a:blip r:embed="rId8">
            <a:extLst/>
          </a:blip>
          <a:stretch>
            <a:fillRect/>
          </a:stretch>
        </p:blipFill>
        <p:spPr>
          <a:xfrm>
            <a:off x="10016603" y="9710256"/>
            <a:ext cx="795994" cy="1226974"/>
          </a:xfrm>
          <a:prstGeom prst="rect">
            <a:avLst/>
          </a:prstGeom>
          <a:ln w="12700">
            <a:miter lim="400000"/>
          </a:ln>
        </p:spPr>
      </p:pic>
      <p:pic>
        <p:nvPicPr>
          <p:cNvPr id="312" name="Image" descr="Image"/>
          <p:cNvPicPr>
            <a:picLocks noChangeAspect="1"/>
          </p:cNvPicPr>
          <p:nvPr/>
        </p:nvPicPr>
        <p:blipFill>
          <a:blip r:embed="rId9">
            <a:extLst/>
          </a:blip>
          <a:stretch>
            <a:fillRect/>
          </a:stretch>
        </p:blipFill>
        <p:spPr>
          <a:xfrm>
            <a:off x="5092932" y="9922306"/>
            <a:ext cx="1025984" cy="102598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